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Lst>
  <p:sldSz cx="12192000" cy="6858000"/>
  <p:notesSz cx="6858000" cy="9144000"/>
  <p:defaultTextStyle>
    <a:defPPr lvl="0">
      <a:defRPr lang="en-US"/>
    </a:defPPr>
    <a:lvl1pPr marL="0" lvl="0" algn="l" defTabSz="457200" rtl="0" eaLnBrk="1" latinLnBrk="0" hangingPunct="1">
      <a:defRPr sz="1800" kern="1200">
        <a:solidFill>
          <a:schemeClr val="tx1"/>
        </a:solidFill>
        <a:latin typeface="+mn-lt"/>
        <a:ea typeface="+mn-ea"/>
        <a:cs typeface="+mn-cs"/>
      </a:defRPr>
    </a:lvl1pPr>
    <a:lvl2pPr marL="457200" lvl="1" algn="l" defTabSz="457200" rtl="0" eaLnBrk="1" latinLnBrk="0" hangingPunct="1">
      <a:defRPr sz="1800" kern="1200">
        <a:solidFill>
          <a:schemeClr val="tx1"/>
        </a:solidFill>
        <a:latin typeface="+mn-lt"/>
        <a:ea typeface="+mn-ea"/>
        <a:cs typeface="+mn-cs"/>
      </a:defRPr>
    </a:lvl2pPr>
    <a:lvl3pPr marL="914400" lvl="2" algn="l" defTabSz="457200" rtl="0" eaLnBrk="1" latinLnBrk="0" hangingPunct="1">
      <a:defRPr sz="1800" kern="1200">
        <a:solidFill>
          <a:schemeClr val="tx1"/>
        </a:solidFill>
        <a:latin typeface="+mn-lt"/>
        <a:ea typeface="+mn-ea"/>
        <a:cs typeface="+mn-cs"/>
      </a:defRPr>
    </a:lvl3pPr>
    <a:lvl4pPr marL="1371600" lvl="3" algn="l" defTabSz="457200" rtl="0" eaLnBrk="1" latinLnBrk="0" hangingPunct="1">
      <a:defRPr sz="1800" kern="1200">
        <a:solidFill>
          <a:schemeClr val="tx1"/>
        </a:solidFill>
        <a:latin typeface="+mn-lt"/>
        <a:ea typeface="+mn-ea"/>
        <a:cs typeface="+mn-cs"/>
      </a:defRPr>
    </a:lvl4pPr>
    <a:lvl5pPr marL="1828800" lvl="4" algn="l" defTabSz="457200" rtl="0" eaLnBrk="1" latinLnBrk="0" hangingPunct="1">
      <a:defRPr sz="1800" kern="1200">
        <a:solidFill>
          <a:schemeClr val="tx1"/>
        </a:solidFill>
        <a:latin typeface="+mn-lt"/>
        <a:ea typeface="+mn-ea"/>
        <a:cs typeface="+mn-cs"/>
      </a:defRPr>
    </a:lvl5pPr>
    <a:lvl6pPr marL="2286000" lvl="5" algn="l" defTabSz="457200" rtl="0" eaLnBrk="1" latinLnBrk="0" hangingPunct="1">
      <a:defRPr sz="1800" kern="1200">
        <a:solidFill>
          <a:schemeClr val="tx1"/>
        </a:solidFill>
        <a:latin typeface="+mn-lt"/>
        <a:ea typeface="+mn-ea"/>
        <a:cs typeface="+mn-cs"/>
      </a:defRPr>
    </a:lvl6pPr>
    <a:lvl7pPr marL="2743200" lvl="6" algn="l" defTabSz="457200" rtl="0" eaLnBrk="1" latinLnBrk="0" hangingPunct="1">
      <a:defRPr sz="1800" kern="1200">
        <a:solidFill>
          <a:schemeClr val="tx1"/>
        </a:solidFill>
        <a:latin typeface="+mn-lt"/>
        <a:ea typeface="+mn-ea"/>
        <a:cs typeface="+mn-cs"/>
      </a:defRPr>
    </a:lvl7pPr>
    <a:lvl8pPr marL="3200400" lvl="7" algn="l" defTabSz="457200" rtl="0" eaLnBrk="1" latinLnBrk="0" hangingPunct="1">
      <a:defRPr sz="1800" kern="1200">
        <a:solidFill>
          <a:schemeClr val="tx1"/>
        </a:solidFill>
        <a:latin typeface="+mn-lt"/>
        <a:ea typeface="+mn-ea"/>
        <a:cs typeface="+mn-cs"/>
      </a:defRPr>
    </a:lvl8pPr>
    <a:lvl9pPr marL="3657600" lvl="8"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A048C-4931-4762-9E88-24925B4D344E}" type="datetimeFigureOut">
              <a:rPr lang="en-US" smtClean="0"/>
              <a:t>5/14/2024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BB5D21-EA5F-4FC7-8E84-96FC67DC0A44}" type="slidenum">
              <a:rPr lang="en-US" smtClean="0"/>
              <a:t>‹#›</a:t>
            </a:fld>
            <a:endParaRPr lang="en-US"/>
          </a:p>
        </p:txBody>
      </p:sp>
    </p:spTree>
    <p:extLst>
      <p:ext uri="{BB962C8B-B14F-4D97-AF65-F5344CB8AC3E}">
        <p14:creationId xmlns:p14="http://schemas.microsoft.com/office/powerpoint/2010/main" val="2172490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3048000" y="3124200"/>
            <a:ext cx="8229600" cy="1894362"/>
          </a:xfrm>
        </p:spPr>
        <p:txBody>
          <a:bodyPr/>
          <a:lstStyle>
            <a:lvl1pPr>
              <a:defRPr b="1"/>
            </a:lvl1pPr>
          </a:lstStyle>
          <a:p>
            <a:r>
              <a:rPr kumimoji="0" lang="en-US"/>
              <a:t>Click to edit Master title style</a:t>
            </a:r>
          </a:p>
        </p:txBody>
      </p:sp>
      <p:sp>
        <p:nvSpPr>
          <p:cNvPr id="9" name="Subtitle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bwMode="auto">
          <a:xfrm rot="5400000">
            <a:off x="10733828" y="1110597"/>
            <a:ext cx="2286000" cy="508000"/>
          </a:xfrm>
        </p:spPr>
        <p:txBody>
          <a:bodyPr/>
          <a:lstStyle/>
          <a:p>
            <a:fld id="{B61BEF0D-F0BB-DE4B-95CE-6DB70DBA9567}" type="datetimeFigureOut">
              <a:rPr lang="en-US" smtClean="0"/>
              <a:pPr/>
              <a:t>5/14/2024</a:t>
            </a:fld>
            <a:endParaRPr lang="en-US" dirty="0"/>
          </a:p>
        </p:txBody>
      </p:sp>
      <p:sp>
        <p:nvSpPr>
          <p:cNvPr id="17" name="Footer Placeholder 16"/>
          <p:cNvSpPr>
            <a:spLocks noGrp="1"/>
          </p:cNvSpPr>
          <p:nvPr>
            <p:ph type="ftr" sz="quarter" idx="11"/>
          </p:nvPr>
        </p:nvSpPr>
        <p:spPr bwMode="auto">
          <a:xfrm rot="5400000">
            <a:off x="10045959" y="4117661"/>
            <a:ext cx="3657600" cy="512064"/>
          </a:xfrm>
        </p:spPr>
        <p:txBody>
          <a:bodyPr/>
          <a:lstStyle/>
          <a:p>
            <a:endParaRPr lang="en-US" dirty="0"/>
          </a:p>
        </p:txBody>
      </p:sp>
      <p:sp>
        <p:nvSpPr>
          <p:cNvPr id="10" name="Rectangle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767392" y="4928702"/>
            <a:ext cx="812800" cy="517524"/>
          </a:xfrm>
        </p:spPr>
        <p:txBody>
          <a:bodyPr/>
          <a:lstStyle/>
          <a:p>
            <a:fld id="{D57F1E4F-1CFF-5643-939E-217C01CDF565}"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5C6B4A9-1611-4792-9094-5F34BCA07E0B}" type="datetimeFigureOut">
              <a:rPr lang="en-US" smtClean="0"/>
              <a:t>5/14/2024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2352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1BEF0D-F0BB-DE4B-95CE-6DB70DBA9567}" type="datetimeFigureOut">
              <a:rPr lang="en-US" smtClean="0"/>
              <a:pPr/>
              <a:t>5/14/2024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8" name="Content Placeholder 7"/>
          <p:cNvSpPr>
            <a:spLocks noGrp="1"/>
          </p:cNvSpPr>
          <p:nvPr>
            <p:ph sz="quarter" idx="1"/>
          </p:nvPr>
        </p:nvSpPr>
        <p:spPr>
          <a:xfrm>
            <a:off x="609600" y="1600200"/>
            <a:ext cx="9956800" cy="487375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4"/>
          </p:nvPr>
        </p:nvSpPr>
        <p:spPr/>
        <p:txBody>
          <a:bodyPr rtlCol="0"/>
          <a:lstStyle/>
          <a:p>
            <a:fld id="{B61BEF0D-F0BB-DE4B-95CE-6DB70DBA9567}" type="datetimeFigureOut">
              <a:rPr lang="en-US" smtClean="0"/>
              <a:pPr/>
              <a:t>5/14/2024</a:t>
            </a:fld>
            <a:endParaRPr lang="en-US" dirty="0"/>
          </a:p>
        </p:txBody>
      </p:sp>
      <p:sp>
        <p:nvSpPr>
          <p:cNvPr id="9" name="Slide Number Placeholder 8"/>
          <p:cNvSpPr>
            <a:spLocks noGrp="1"/>
          </p:cNvSpPr>
          <p:nvPr>
            <p:ph type="sldNum" sz="quarter" idx="15"/>
          </p:nvPr>
        </p:nvSpPr>
        <p:spPr/>
        <p:txBody>
          <a:bodyPr rtlCol="0"/>
          <a:lstStyle/>
          <a:p>
            <a:fld id="{D57F1E4F-1CFF-5643-939E-217C01CDF565}" type="slidenum">
              <a:rPr lang="en-US" smtClean="0"/>
              <a:pPr/>
              <a:t>‹#›</a:t>
            </a:fld>
            <a:endParaRPr lang="en-US" dirty="0"/>
          </a:p>
        </p:txBody>
      </p:sp>
      <p:sp>
        <p:nvSpPr>
          <p:cNvPr id="10" name="Footer Placeholder 9"/>
          <p:cNvSpPr>
            <a:spLocks noGrp="1"/>
          </p:cNvSpPr>
          <p:nvPr>
            <p:ph type="ftr" sz="quarter" idx="16"/>
          </p:nvPr>
        </p:nvSpPr>
        <p:spPr/>
        <p:txBody>
          <a:bodyPr rtlCol="0"/>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2895600"/>
            <a:ext cx="8229600" cy="2053590"/>
          </a:xfrm>
        </p:spPr>
        <p:txBody>
          <a:bodyPr/>
          <a:lstStyle>
            <a:lvl1pPr algn="l">
              <a:buNone/>
              <a:defRPr sz="3000" b="1" cap="small" baseline="0"/>
            </a:lvl1pPr>
          </a:lstStyle>
          <a:p>
            <a:r>
              <a:rPr kumimoji="0" lang="en-US"/>
              <a:t>Click to edit Master title style</a:t>
            </a:r>
          </a:p>
        </p:txBody>
      </p:sp>
      <p:sp>
        <p:nvSpPr>
          <p:cNvPr id="3" name="Text Placeholder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bwMode="auto">
          <a:xfrm rot="5400000">
            <a:off x="10732008" y="1106932"/>
            <a:ext cx="2286000" cy="508000"/>
          </a:xfrm>
        </p:spPr>
        <p:txBody>
          <a:bodyPr/>
          <a:lstStyle/>
          <a:p>
            <a:fld id="{B61BEF0D-F0BB-DE4B-95CE-6DB70DBA9567}" type="datetimeFigureOut">
              <a:rPr lang="en-US" smtClean="0"/>
              <a:pPr/>
              <a:t>5/14/2024</a:t>
            </a:fld>
            <a:endParaRPr lang="en-US" dirty="0"/>
          </a:p>
        </p:txBody>
      </p:sp>
      <p:sp>
        <p:nvSpPr>
          <p:cNvPr id="5" name="Footer Placeholder 4"/>
          <p:cNvSpPr>
            <a:spLocks noGrp="1"/>
          </p:cNvSpPr>
          <p:nvPr>
            <p:ph type="ftr" sz="quarter" idx="11"/>
          </p:nvPr>
        </p:nvSpPr>
        <p:spPr bwMode="auto">
          <a:xfrm rot="5400000">
            <a:off x="10046208" y="4114800"/>
            <a:ext cx="3657600" cy="512064"/>
          </a:xfrm>
        </p:spPr>
        <p:txBody>
          <a:bodyPr/>
          <a:lstStyle/>
          <a:p>
            <a:endParaRPr lang="en-US" dirty="0"/>
          </a:p>
        </p:txBody>
      </p:sp>
      <p:sp>
        <p:nvSpPr>
          <p:cNvPr id="9" name="Rectangle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787488" y="4928702"/>
            <a:ext cx="812800" cy="517524"/>
          </a:xfrm>
        </p:spPr>
        <p:txBody>
          <a:bodyPr/>
          <a:lstStyle/>
          <a:p>
            <a:fld id="{D57F1E4F-1CFF-5643-939E-217C01CDF565}"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EB712588-04B1-427B-82EE-E8DB90309F08}" type="datetimeFigureOut">
              <a:rPr lang="en-US" smtClean="0"/>
              <a:t>5/14/2024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
        <p:nvSpPr>
          <p:cNvPr id="9" name="Content Placeholder 8"/>
          <p:cNvSpPr>
            <a:spLocks noGrp="1"/>
          </p:cNvSpPr>
          <p:nvPr>
            <p:ph sz="quarter" idx="1"/>
          </p:nvPr>
        </p:nvSpPr>
        <p:spPr>
          <a:xfrm>
            <a:off x="609600" y="1600200"/>
            <a:ext cx="48768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5693664" y="1600200"/>
            <a:ext cx="48768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058400" cy="1143000"/>
          </a:xfrm>
        </p:spPr>
        <p:txBody>
          <a:bodyPr anchor="b"/>
          <a:lstStyle>
            <a:lvl1pPr>
              <a:defRPr/>
            </a:lvl1pPr>
          </a:lstStyle>
          <a:p>
            <a:r>
              <a:rPr kumimoji="0" lang="en-US"/>
              <a:t>Click to edit Master title style</a:t>
            </a:r>
          </a:p>
        </p:txBody>
      </p:sp>
      <p:sp>
        <p:nvSpPr>
          <p:cNvPr id="7" name="Date Placeholder 6"/>
          <p:cNvSpPr>
            <a:spLocks noGrp="1"/>
          </p:cNvSpPr>
          <p:nvPr>
            <p:ph type="dt" sz="half" idx="10"/>
          </p:nvPr>
        </p:nvSpPr>
        <p:spPr/>
        <p:txBody>
          <a:bodyPr/>
          <a:lstStyle/>
          <a:p>
            <a:fld id="{B61BEF0D-F0BB-DE4B-95CE-6DB70DBA9567}" type="datetimeFigureOut">
              <a:rPr lang="en-US" smtClean="0"/>
              <a:pPr/>
              <a:t>5/14/2024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
        <p:nvSpPr>
          <p:cNvPr id="11" name="Content Placeholder 10"/>
          <p:cNvSpPr>
            <a:spLocks noGrp="1"/>
          </p:cNvSpPr>
          <p:nvPr>
            <p:ph sz="quarter" idx="2"/>
          </p:nvPr>
        </p:nvSpPr>
        <p:spPr>
          <a:xfrm>
            <a:off x="609600" y="2362200"/>
            <a:ext cx="48768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5829300" y="2362200"/>
            <a:ext cx="48768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Text Placeholder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4" name="Text Placeholder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6" name="Date Placeholder 5"/>
          <p:cNvSpPr>
            <a:spLocks noGrp="1"/>
          </p:cNvSpPr>
          <p:nvPr>
            <p:ph type="dt" sz="half" idx="10"/>
          </p:nvPr>
        </p:nvSpPr>
        <p:spPr/>
        <p:txBody>
          <a:bodyPr rtlCol="0"/>
          <a:lstStyle/>
          <a:p>
            <a:fld id="{B61BEF0D-F0BB-DE4B-95CE-6DB70DBA9567}" type="datetimeFigureOut">
              <a:rPr lang="en-US" smtClean="0"/>
              <a:pPr/>
              <a:t>5/14/2024</a:t>
            </a:fld>
            <a:endParaRPr lang="en-US" dirty="0"/>
          </a:p>
        </p:txBody>
      </p:sp>
      <p:sp>
        <p:nvSpPr>
          <p:cNvPr id="7" name="Slide Number Placeholder 6"/>
          <p:cNvSpPr>
            <a:spLocks noGrp="1"/>
          </p:cNvSpPr>
          <p:nvPr>
            <p:ph type="sldNum" sz="quarter" idx="11"/>
          </p:nvPr>
        </p:nvSpPr>
        <p:spPr/>
        <p:txBody>
          <a:bodyPr rtlCol="0"/>
          <a:lstStyle/>
          <a:p>
            <a:fld id="{D57F1E4F-1CFF-5643-939E-217C01CDF565}" type="slidenum">
              <a:rPr lang="en-US" smtClean="0"/>
              <a:pPr/>
              <a:t>‹#›</a:t>
            </a:fld>
            <a:endParaRPr lang="en-US" dirty="0"/>
          </a:p>
        </p:txBody>
      </p:sp>
      <p:sp>
        <p:nvSpPr>
          <p:cNvPr id="8" name="Footer Placeholder 7"/>
          <p:cNvSpPr>
            <a:spLocks noGrp="1"/>
          </p:cNvSpPr>
          <p:nvPr>
            <p:ph type="ftr" sz="quarter" idx="12"/>
          </p:nvPr>
        </p:nvSpPr>
        <p:spPr/>
        <p:txBody>
          <a:bodyPr rtlCol="0"/>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5/14/2024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en-US"/>
              <a:t>Click to edit Master title style</a:t>
            </a:r>
          </a:p>
        </p:txBody>
      </p:sp>
      <p:sp>
        <p:nvSpPr>
          <p:cNvPr id="3" name="Text Placeholder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Straight Connector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406400" y="274320"/>
            <a:ext cx="7518400" cy="6327648"/>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4"/>
          </p:nvPr>
        </p:nvSpPr>
        <p:spPr/>
        <p:txBody>
          <a:bodyPr rtlCol="0"/>
          <a:lstStyle/>
          <a:p>
            <a:fld id="{42A54C80-263E-416B-A8E0-580EDEADCBDC}" type="datetimeFigureOut">
              <a:rPr lang="en-US" smtClean="0"/>
              <a:t>5/14/2024</a:t>
            </a:fld>
            <a:endParaRPr lang="en-US" dirty="0"/>
          </a:p>
        </p:txBody>
      </p:sp>
      <p:sp>
        <p:nvSpPr>
          <p:cNvPr id="22" name="Slide Number Placeholder 21"/>
          <p:cNvSpPr>
            <a:spLocks noGrp="1"/>
          </p:cNvSpPr>
          <p:nvPr>
            <p:ph type="sldNum" sz="quarter" idx="15"/>
          </p:nvPr>
        </p:nvSpPr>
        <p:spPr/>
        <p:txBody>
          <a:bodyPr rtlCol="0"/>
          <a:lstStyle/>
          <a:p>
            <a:fld id="{519954A3-9DFD-4C44-94BA-B95130A3BA1C}" type="slidenum">
              <a:rPr lang="en-US" smtClean="0"/>
              <a:t>‹#›</a:t>
            </a:fld>
            <a:endParaRPr lang="en-US" dirty="0"/>
          </a:p>
        </p:txBody>
      </p:sp>
      <p:sp>
        <p:nvSpPr>
          <p:cNvPr id="23" name="Footer Placeholder 22"/>
          <p:cNvSpPr>
            <a:spLocks noGrp="1"/>
          </p:cNvSpPr>
          <p:nvPr>
            <p:ph type="ftr" sz="quarter" idx="16"/>
          </p:nvPr>
        </p:nvSpPr>
        <p:spPr/>
        <p:txBody>
          <a:bodyPr rtlCol="0"/>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5518404" y="3124200"/>
            <a:ext cx="6309360" cy="609600"/>
          </a:xfrm>
        </p:spPr>
        <p:txBody>
          <a:bodyPr anchor="b"/>
          <a:lstStyle>
            <a:lvl1pPr algn="l">
              <a:buNone/>
              <a:defRPr sz="2000" b="1"/>
            </a:lvl1pPr>
          </a:lstStyle>
          <a:p>
            <a:r>
              <a:rPr kumimoji="0" lang="en-US"/>
              <a:t>Click to edit Master title style</a:t>
            </a:r>
          </a:p>
        </p:txBody>
      </p:sp>
      <p:sp>
        <p:nvSpPr>
          <p:cNvPr id="3" name="Picture Placeholder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a:t>Click icon to add picture</a:t>
            </a:r>
            <a:endParaRPr kumimoji="0" lang="en-US" dirty="0"/>
          </a:p>
        </p:txBody>
      </p:sp>
      <p:sp>
        <p:nvSpPr>
          <p:cNvPr id="4" name="Text Placeholder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10" name="Straight Connector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B61BEF0D-F0BB-DE4B-95CE-6DB70DBA9567}" type="datetimeFigureOut">
              <a:rPr lang="en-US" smtClean="0"/>
              <a:pPr/>
              <a:t>5/14/2024</a:t>
            </a:fld>
            <a:endParaRPr lang="en-US" dirty="0"/>
          </a:p>
        </p:txBody>
      </p:sp>
      <p:sp>
        <p:nvSpPr>
          <p:cNvPr id="18" name="Slide Number Placeholder 17"/>
          <p:cNvSpPr>
            <a:spLocks noGrp="1"/>
          </p:cNvSpPr>
          <p:nvPr>
            <p:ph type="sldNum" sz="quarter" idx="11"/>
          </p:nvPr>
        </p:nvSpPr>
        <p:spPr/>
        <p:txBody>
          <a:bodyPr rtlCol="0"/>
          <a:lstStyle/>
          <a:p>
            <a:fld id="{D57F1E4F-1CFF-5643-939E-217C01CDF565}" type="slidenum">
              <a:rPr lang="en-US" smtClean="0"/>
              <a:pPr/>
              <a:t>‹#›</a:t>
            </a:fld>
            <a:endParaRPr lang="en-US" dirty="0"/>
          </a:p>
        </p:txBody>
      </p:sp>
      <p:sp>
        <p:nvSpPr>
          <p:cNvPr id="21" name="Footer Placeholder 20"/>
          <p:cNvSpPr>
            <a:spLocks noGrp="1"/>
          </p:cNvSpPr>
          <p:nvPr>
            <p:ph type="ftr" sz="quarter" idx="12"/>
          </p:nvPr>
        </p:nvSpPr>
        <p:spPr/>
        <p:txBody>
          <a:bodyPr rtlCol="0"/>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609600" y="274638"/>
            <a:ext cx="9956800" cy="1143000"/>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fld id="{B61BEF0D-F0BB-DE4B-95CE-6DB70DBA9567}" type="datetimeFigureOut">
              <a:rPr lang="en-US" smtClean="0"/>
              <a:pPr/>
              <a:t>5/14/2024</a:t>
            </a:fld>
            <a:endParaRPr lang="en-US" dirty="0"/>
          </a:p>
        </p:txBody>
      </p:sp>
      <p:sp>
        <p:nvSpPr>
          <p:cNvPr id="3" name="Footer Placeholder 2"/>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endParaRPr lang="en-US" dirty="0"/>
          </a:p>
        </p:txBody>
      </p:sp>
      <p:sp>
        <p:nvSpPr>
          <p:cNvPr id="7" name="Straight Connector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fld id="{D57F1E4F-1CFF-5643-939E-217C01CDF56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studyportals.com/" TargetMode="External"/><Relationship Id="rId2" Type="http://schemas.openxmlformats.org/officeDocument/2006/relationships/hyperlink" Target="https://www.efluniversity.ac.in/" TargetMode="External"/><Relationship Id="rId1" Type="http://schemas.openxmlformats.org/officeDocument/2006/relationships/slideLayout" Target="../slideLayouts/slideLayout2.xml"/><Relationship Id="rId5" Type="http://schemas.openxmlformats.org/officeDocument/2006/relationships/hyperlink" Target="https://www.w3.school.com/" TargetMode="External"/><Relationship Id="rId4" Type="http://schemas.openxmlformats.org/officeDocument/2006/relationships/hyperlink" Target="https://stackoverflow.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96462" y="2130051"/>
            <a:ext cx="10148552" cy="635000"/>
          </a:xfrm>
        </p:spPr>
        <p:txBody>
          <a:bodyPr>
            <a:noAutofit/>
          </a:bodyPr>
          <a:lstStyle/>
          <a:p>
            <a:pPr algn="ctr"/>
            <a:r>
              <a:rPr lang="en-US" sz="3600" dirty="0"/>
              <a:t>TOURISM MANAGEMENT SYSTEM(TMS)</a:t>
            </a:r>
            <a:br>
              <a:rPr lang="en-US" sz="3600" dirty="0"/>
            </a:br>
            <a:r>
              <a:rPr lang="en-US" sz="3600" dirty="0"/>
              <a:t>(Admin Module)</a:t>
            </a:r>
            <a:endParaRPr lang="en-US" sz="4000" dirty="0">
              <a:latin typeface="Times New Roman" panose="02020603050405020304" pitchFamily="18" charset="0"/>
              <a:cs typeface="Times New Roman" panose="02020603050405020304" pitchFamily="18" charset="0"/>
            </a:endParaRPr>
          </a:p>
        </p:txBody>
      </p:sp>
      <p:sp>
        <p:nvSpPr>
          <p:cNvPr id="4" name="Rectangle 3"/>
          <p:cNvSpPr/>
          <p:nvPr/>
        </p:nvSpPr>
        <p:spPr>
          <a:xfrm>
            <a:off x="3254062" y="293977"/>
            <a:ext cx="6096000" cy="1754326"/>
          </a:xfrm>
          <a:prstGeom prst="rect">
            <a:avLst/>
          </a:prstGeom>
        </p:spPr>
        <p:txBody>
          <a:bodyPr>
            <a:spAutoFit/>
          </a:bodyPr>
          <a:lstStyle/>
          <a:p>
            <a:pPr algn="ctr">
              <a:lnSpc>
                <a:spcPct val="150000"/>
              </a:lnSpc>
            </a:pPr>
            <a:r>
              <a:rPr lang="en-US" b="1" dirty="0">
                <a:latin typeface="Times New Roman" panose="02020603050405020304" pitchFamily="18" charset="0"/>
                <a:ea typeface="Times New Roman" panose="02020603050405020304" pitchFamily="18" charset="0"/>
              </a:rPr>
              <a:t>A</a:t>
            </a:r>
            <a:endParaRPr lang="en-US" sz="1400" dirty="0">
              <a:latin typeface="Times New Roman" panose="02020603050405020304" pitchFamily="18" charset="0"/>
              <a:ea typeface="Times New Roman" panose="02020603050405020304" pitchFamily="18" charset="0"/>
            </a:endParaRPr>
          </a:p>
          <a:p>
            <a:pPr algn="ctr">
              <a:lnSpc>
                <a:spcPct val="150000"/>
              </a:lnSpc>
            </a:pPr>
            <a:r>
              <a:rPr lang="en-US" b="1" dirty="0">
                <a:latin typeface="Times New Roman" panose="02020603050405020304" pitchFamily="18" charset="0"/>
                <a:ea typeface="Times New Roman" panose="02020603050405020304" pitchFamily="18" charset="0"/>
              </a:rPr>
              <a:t>PROJECT PRESENTATION</a:t>
            </a:r>
            <a:endParaRPr lang="en-US" sz="1400" dirty="0">
              <a:latin typeface="Times New Roman" panose="02020603050405020304" pitchFamily="18" charset="0"/>
              <a:ea typeface="Times New Roman" panose="02020603050405020304" pitchFamily="18" charset="0"/>
            </a:endParaRPr>
          </a:p>
          <a:p>
            <a:pPr algn="ctr">
              <a:lnSpc>
                <a:spcPct val="150000"/>
              </a:lnSpc>
            </a:pPr>
            <a:r>
              <a:rPr lang="en-US" b="1" dirty="0">
                <a:latin typeface="Times New Roman" panose="02020603050405020304" pitchFamily="18" charset="0"/>
                <a:ea typeface="Times New Roman" panose="02020603050405020304" pitchFamily="18" charset="0"/>
              </a:rPr>
              <a:t>ON</a:t>
            </a:r>
            <a:endParaRPr lang="en-US" sz="1400" dirty="0">
              <a:latin typeface="Times New Roman" panose="02020603050405020304" pitchFamily="18" charset="0"/>
              <a:ea typeface="Times New Roman" panose="02020603050405020304" pitchFamily="18" charset="0"/>
            </a:endParaRPr>
          </a:p>
          <a:p>
            <a:pPr algn="ctr">
              <a:lnSpc>
                <a:spcPct val="150000"/>
              </a:lnSpc>
            </a:pPr>
            <a:r>
              <a:rPr lang="en-US" b="1" dirty="0">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p:txBody>
      </p:sp>
      <p:sp>
        <p:nvSpPr>
          <p:cNvPr id="7" name="Rectangle 6"/>
          <p:cNvSpPr/>
          <p:nvPr/>
        </p:nvSpPr>
        <p:spPr>
          <a:xfrm>
            <a:off x="3422738" y="4367375"/>
            <a:ext cx="6096000" cy="995465"/>
          </a:xfrm>
          <a:prstGeom prst="rect">
            <a:avLst/>
          </a:prstGeom>
        </p:spPr>
        <p:txBody>
          <a:bodyPr>
            <a:spAutoFit/>
          </a:bodyPr>
          <a:lstStyle/>
          <a:p>
            <a:pPr algn="ctr">
              <a:lnSpc>
                <a:spcPct val="150000"/>
              </a:lnSpc>
            </a:pPr>
            <a:r>
              <a:rPr lang="en-US" dirty="0">
                <a:latin typeface="Times New Roman" panose="02020603050405020304" pitchFamily="18" charset="0"/>
                <a:ea typeface="Times New Roman" panose="02020603050405020304" pitchFamily="18" charset="0"/>
              </a:rPr>
              <a:t> </a:t>
            </a:r>
            <a:r>
              <a:rPr lang="en-US" b="1" dirty="0">
                <a:latin typeface="Times New Roman" panose="02020603050405020304" pitchFamily="18" charset="0"/>
                <a:ea typeface="Times New Roman" panose="02020603050405020304" pitchFamily="18" charset="0"/>
              </a:rPr>
              <a:t>By</a:t>
            </a:r>
          </a:p>
          <a:p>
            <a:pPr algn="ctr">
              <a:lnSpc>
                <a:spcPct val="150000"/>
              </a:lnSpc>
            </a:pPr>
            <a:r>
              <a:rPr lang="en-US" sz="2400" b="1" dirty="0">
                <a:solidFill>
                  <a:srgbClr val="000000"/>
                </a:solidFill>
                <a:effectLst/>
                <a:latin typeface="Times New Roman" panose="02020603050405020304" pitchFamily="18" charset="0"/>
                <a:ea typeface="Times New Roman" panose="02020603050405020304" pitchFamily="18" charset="0"/>
              </a:rPr>
              <a:t>Kumawat </a:t>
            </a:r>
            <a:r>
              <a:rPr lang="en-US" sz="2400" b="1" dirty="0" err="1">
                <a:solidFill>
                  <a:srgbClr val="000000"/>
                </a:solidFill>
                <a:effectLst/>
                <a:latin typeface="Times New Roman" panose="02020603050405020304" pitchFamily="18" charset="0"/>
                <a:ea typeface="Times New Roman" panose="02020603050405020304" pitchFamily="18" charset="0"/>
              </a:rPr>
              <a:t>Ramkrushna</a:t>
            </a:r>
            <a:r>
              <a:rPr lang="en-US" sz="2400" b="1" dirty="0">
                <a:solidFill>
                  <a:srgbClr val="000000"/>
                </a:solidFill>
                <a:latin typeface="Times New Roman" panose="02020603050405020304" pitchFamily="18" charset="0"/>
                <a:ea typeface="Times New Roman" panose="02020603050405020304" pitchFamily="18" charset="0"/>
              </a:rPr>
              <a:t> </a:t>
            </a:r>
            <a:r>
              <a:rPr lang="en-US" sz="2400" b="1" dirty="0">
                <a:solidFill>
                  <a:srgbClr val="000000"/>
                </a:solidFill>
                <a:effectLst/>
                <a:latin typeface="Times New Roman" panose="02020603050405020304" pitchFamily="18" charset="0"/>
                <a:ea typeface="Times New Roman" panose="02020603050405020304" pitchFamily="18" charset="0"/>
              </a:rPr>
              <a:t>Dnyaneshwar</a:t>
            </a:r>
            <a:endParaRPr lang="en-US" sz="2400" dirty="0">
              <a:effectLst/>
              <a:latin typeface="Times New Roman" panose="02020603050405020304" pitchFamily="18" charset="0"/>
              <a:ea typeface="Times New Roman" panose="02020603050405020304" pitchFamily="18" charset="0"/>
            </a:endParaRPr>
          </a:p>
        </p:txBody>
      </p:sp>
      <p:sp>
        <p:nvSpPr>
          <p:cNvPr id="8" name="Rectangle 7"/>
          <p:cNvSpPr/>
          <p:nvPr/>
        </p:nvSpPr>
        <p:spPr>
          <a:xfrm>
            <a:off x="3422738" y="5201379"/>
            <a:ext cx="6096000" cy="1523494"/>
          </a:xfrm>
          <a:prstGeom prst="rect">
            <a:avLst/>
          </a:prstGeom>
        </p:spPr>
        <p:txBody>
          <a:bodyPr>
            <a:spAutoFit/>
          </a:bodyPr>
          <a:lstStyle/>
          <a:p>
            <a:pPr algn="ctr">
              <a:lnSpc>
                <a:spcPct val="150000"/>
              </a:lnSpc>
            </a:pPr>
            <a:r>
              <a:rPr lang="en-US" sz="1400" dirty="0">
                <a:latin typeface="Segoe UI Semibold" panose="020B0702040204020203" pitchFamily="34" charset="0"/>
                <a:ea typeface="Times New Roman" panose="02020603050405020304" pitchFamily="18" charset="0"/>
              </a:rPr>
              <a:t>UNDER</a:t>
            </a:r>
          </a:p>
          <a:p>
            <a:pPr algn="ctr"/>
            <a:r>
              <a:rPr lang="en-US" dirty="0">
                <a:solidFill>
                  <a:srgbClr val="000000"/>
                </a:solidFill>
                <a:latin typeface="Segoe UI Semibold" panose="020B0702040204020203" pitchFamily="34" charset="0"/>
                <a:ea typeface="Times New Roman" panose="02020603050405020304" pitchFamily="18" charset="0"/>
              </a:rPr>
              <a:t>MGSM’S </a:t>
            </a:r>
          </a:p>
          <a:p>
            <a:pPr algn="ctr"/>
            <a:r>
              <a:rPr lang="en-US" sz="1800" b="1" dirty="0" err="1">
                <a:effectLst/>
                <a:latin typeface="Segoe UI Semibold" panose="020B0702040204020203" pitchFamily="34" charset="0"/>
                <a:ea typeface="SimSun" panose="02010600030101010101" pitchFamily="2" charset="-122"/>
                <a:cs typeface="Segoe UI Semibold" panose="020B0702040204020203" pitchFamily="34" charset="0"/>
              </a:rPr>
              <a:t>Dadasaheb</a:t>
            </a:r>
            <a:r>
              <a:rPr lang="en-US" sz="1800" b="1" dirty="0">
                <a:effectLst/>
                <a:latin typeface="Segoe UI Semibold" panose="020B0702040204020203" pitchFamily="34" charset="0"/>
                <a:ea typeface="SimSun" panose="02010600030101010101" pitchFamily="2" charset="-122"/>
                <a:cs typeface="Segoe UI Semibold" panose="020B0702040204020203" pitchFamily="34" charset="0"/>
              </a:rPr>
              <a:t> Dr. Suresh G. Patil College, </a:t>
            </a:r>
            <a:r>
              <a:rPr lang="en-US" sz="1800" b="1" dirty="0" err="1">
                <a:effectLst/>
                <a:latin typeface="Segoe UI Semibold" panose="020B0702040204020203" pitchFamily="34" charset="0"/>
                <a:ea typeface="SimSun" panose="02010600030101010101" pitchFamily="2" charset="-122"/>
                <a:cs typeface="Segoe UI Semibold" panose="020B0702040204020203" pitchFamily="34" charset="0"/>
              </a:rPr>
              <a:t>Chopda</a:t>
            </a:r>
            <a:endParaRPr lang="en-US" sz="1400" dirty="0">
              <a:latin typeface="Segoe UI Semibold" panose="020B0702040204020203" pitchFamily="34" charset="0"/>
              <a:ea typeface="Times New Roman" panose="02020603050405020304" pitchFamily="18" charset="0"/>
              <a:cs typeface="Segoe UI Semibold" panose="020B0702040204020203" pitchFamily="34" charset="0"/>
            </a:endParaRPr>
          </a:p>
          <a:p>
            <a:pPr algn="ctr"/>
            <a:r>
              <a:rPr lang="en-US" dirty="0">
                <a:solidFill>
                  <a:srgbClr val="000000"/>
                </a:solidFill>
                <a:latin typeface="Segoe UI Semibold" panose="020B0702040204020203" pitchFamily="34" charset="0"/>
                <a:ea typeface="Times New Roman" panose="02020603050405020304" pitchFamily="18" charset="0"/>
                <a:cs typeface="Segoe UI Semibold" panose="020B0702040204020203" pitchFamily="34" charset="0"/>
              </a:rPr>
              <a:t>KAVAYITRI</a:t>
            </a:r>
            <a:r>
              <a:rPr lang="en-US" dirty="0">
                <a:solidFill>
                  <a:srgbClr val="000000"/>
                </a:solidFill>
                <a:latin typeface="Segoe UI Semibold" panose="020B0702040204020203" pitchFamily="34" charset="0"/>
                <a:ea typeface="Times New Roman" panose="02020603050405020304" pitchFamily="18" charset="0"/>
              </a:rPr>
              <a:t> BAHINABAI CHAUDHARI NORTH MAHARASHTRA UNIVERSITY, JALGAON</a:t>
            </a:r>
            <a:endParaRPr lang="en-US" sz="1400" dirty="0">
              <a:effectLst/>
              <a:latin typeface="Segoe UI Semibold" panose="020B0702040204020203" pitchFamily="34" charset="0"/>
              <a:ea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2808" y="2669626"/>
            <a:ext cx="2595860" cy="1974953"/>
          </a:xfrm>
          <a:prstGeom prst="rect">
            <a:avLst/>
          </a:prstGeom>
        </p:spPr>
      </p:pic>
    </p:spTree>
    <p:extLst>
      <p:ext uri="{BB962C8B-B14F-4D97-AF65-F5344CB8AC3E}">
        <p14:creationId xmlns:p14="http://schemas.microsoft.com/office/powerpoint/2010/main" val="2789547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5531" y="475377"/>
            <a:ext cx="966931" cy="369332"/>
          </a:xfrm>
          <a:prstGeom prst="rect">
            <a:avLst/>
          </a:prstGeom>
        </p:spPr>
        <p:txBody>
          <a:bodyPr wrap="none">
            <a:spAutoFit/>
          </a:bodyPr>
          <a:lstStyle/>
          <a:p>
            <a:r>
              <a:rPr lang="en-US" dirty="0"/>
              <a:t>Admin:</a:t>
            </a:r>
          </a:p>
        </p:txBody>
      </p:sp>
      <p:pic>
        <p:nvPicPr>
          <p:cNvPr id="3" name="Picture 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531" y="1017431"/>
            <a:ext cx="10176965" cy="5519903"/>
          </a:xfrm>
          <a:prstGeom prst="rect">
            <a:avLst/>
          </a:prstGeom>
          <a:noFill/>
          <a:ln>
            <a:noFill/>
          </a:ln>
        </p:spPr>
      </p:pic>
    </p:spTree>
    <p:extLst>
      <p:ext uri="{BB962C8B-B14F-4D97-AF65-F5344CB8AC3E}">
        <p14:creationId xmlns:p14="http://schemas.microsoft.com/office/powerpoint/2010/main" val="3998164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475" y="154378"/>
            <a:ext cx="9956800" cy="562615"/>
          </a:xfrm>
        </p:spPr>
        <p:txBody>
          <a:bodyPr/>
          <a:lstStyle/>
          <a:p>
            <a:pPr algn="ctr"/>
            <a:r>
              <a:rPr lang="en-US" dirty="0"/>
              <a:t>COMPONENT DIAGRAM</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387" y="1009402"/>
            <a:ext cx="10414659" cy="5628903"/>
          </a:xfrm>
          <a:prstGeom prst="rect">
            <a:avLst/>
          </a:prstGeom>
        </p:spPr>
      </p:pic>
    </p:spTree>
    <p:extLst>
      <p:ext uri="{BB962C8B-B14F-4D97-AF65-F5344CB8AC3E}">
        <p14:creationId xmlns:p14="http://schemas.microsoft.com/office/powerpoint/2010/main" val="719655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99095" y="96384"/>
            <a:ext cx="5224507" cy="553998"/>
          </a:xfrm>
          <a:prstGeom prst="rect">
            <a:avLst/>
          </a:prstGeom>
        </p:spPr>
        <p:txBody>
          <a:bodyPr wrap="none">
            <a:spAutoFit/>
          </a:bodyPr>
          <a:lstStyle/>
          <a:p>
            <a:pPr algn="ctr"/>
            <a:r>
              <a:rPr lang="en-US" sz="3000" dirty="0">
                <a:solidFill>
                  <a:schemeClr val="tx2"/>
                </a:solidFill>
              </a:rPr>
              <a:t>DEPLOYMENT DIAGRAM:</a:t>
            </a:r>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676507" y="759853"/>
            <a:ext cx="10077352" cy="5795493"/>
          </a:xfrm>
          <a:prstGeom prst="rect">
            <a:avLst/>
          </a:prstGeom>
          <a:noFill/>
          <a:ln>
            <a:noFill/>
          </a:ln>
        </p:spPr>
      </p:pic>
    </p:spTree>
    <p:extLst>
      <p:ext uri="{BB962C8B-B14F-4D97-AF65-F5344CB8AC3E}">
        <p14:creationId xmlns:p14="http://schemas.microsoft.com/office/powerpoint/2010/main" val="129601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600" y="12700"/>
            <a:ext cx="9956800" cy="630238"/>
          </a:xfrm>
        </p:spPr>
        <p:txBody>
          <a:bodyPr/>
          <a:lstStyle/>
          <a:p>
            <a:pPr algn="ctr"/>
            <a:r>
              <a:rPr lang="en-US" dirty="0"/>
              <a:t>DATA DICTIONARY</a:t>
            </a:r>
          </a:p>
        </p:txBody>
      </p:sp>
      <p:sp>
        <p:nvSpPr>
          <p:cNvPr id="4" name="TextBox 3"/>
          <p:cNvSpPr txBox="1"/>
          <p:nvPr/>
        </p:nvSpPr>
        <p:spPr>
          <a:xfrm>
            <a:off x="4446752" y="806966"/>
            <a:ext cx="2451100" cy="369332"/>
          </a:xfrm>
          <a:prstGeom prst="rect">
            <a:avLst/>
          </a:prstGeom>
          <a:noFill/>
        </p:spPr>
        <p:txBody>
          <a:bodyPr wrap="square" rtlCol="0">
            <a:spAutoFit/>
          </a:bodyPr>
          <a:lstStyle/>
          <a:p>
            <a:pPr algn="ctr"/>
            <a:r>
              <a:rPr lang="en-US" dirty="0"/>
              <a:t>ADMIN TABLE:</a:t>
            </a:r>
          </a:p>
        </p:txBody>
      </p:sp>
      <p:graphicFrame>
        <p:nvGraphicFramePr>
          <p:cNvPr id="3" name="Table 2"/>
          <p:cNvGraphicFramePr>
            <a:graphicFrameLocks noGrp="1"/>
          </p:cNvGraphicFramePr>
          <p:nvPr>
            <p:extLst>
              <p:ext uri="{D42A27DB-BD31-4B8C-83A1-F6EECF244321}">
                <p14:modId xmlns:p14="http://schemas.microsoft.com/office/powerpoint/2010/main" val="958259089"/>
              </p:ext>
            </p:extLst>
          </p:nvPr>
        </p:nvGraphicFramePr>
        <p:xfrm>
          <a:off x="668019" y="1383017"/>
          <a:ext cx="10008566" cy="4636289"/>
        </p:xfrm>
        <a:graphic>
          <a:graphicData uri="http://schemas.openxmlformats.org/drawingml/2006/table">
            <a:tbl>
              <a:tblPr firstRow="1" bandRow="1">
                <a:tableStyleId>{5FD0F851-EC5A-4D38-B0AD-8093EC10F338}</a:tableStyleId>
              </a:tblPr>
              <a:tblGrid>
                <a:gridCol w="2249988">
                  <a:extLst>
                    <a:ext uri="{9D8B030D-6E8A-4147-A177-3AD203B41FA5}">
                      <a16:colId xmlns:a16="http://schemas.microsoft.com/office/drawing/2014/main" val="20000"/>
                    </a:ext>
                  </a:extLst>
                </a:gridCol>
                <a:gridCol w="1842663">
                  <a:extLst>
                    <a:ext uri="{9D8B030D-6E8A-4147-A177-3AD203B41FA5}">
                      <a16:colId xmlns:a16="http://schemas.microsoft.com/office/drawing/2014/main" val="20001"/>
                    </a:ext>
                  </a:extLst>
                </a:gridCol>
                <a:gridCol w="872840">
                  <a:extLst>
                    <a:ext uri="{9D8B030D-6E8A-4147-A177-3AD203B41FA5}">
                      <a16:colId xmlns:a16="http://schemas.microsoft.com/office/drawing/2014/main" val="20002"/>
                    </a:ext>
                  </a:extLst>
                </a:gridCol>
                <a:gridCol w="1957963">
                  <a:extLst>
                    <a:ext uri="{9D8B030D-6E8A-4147-A177-3AD203B41FA5}">
                      <a16:colId xmlns:a16="http://schemas.microsoft.com/office/drawing/2014/main" val="20003"/>
                    </a:ext>
                  </a:extLst>
                </a:gridCol>
                <a:gridCol w="3085112">
                  <a:extLst>
                    <a:ext uri="{9D8B030D-6E8A-4147-A177-3AD203B41FA5}">
                      <a16:colId xmlns:a16="http://schemas.microsoft.com/office/drawing/2014/main" val="20004"/>
                    </a:ext>
                  </a:extLst>
                </a:gridCol>
              </a:tblGrid>
              <a:tr h="802826">
                <a:tc>
                  <a:txBody>
                    <a:bodyPr/>
                    <a:lstStyle/>
                    <a:p>
                      <a:pPr marL="0" marR="0" algn="ctr">
                        <a:lnSpc>
                          <a:spcPct val="150000"/>
                        </a:lnSpc>
                        <a:spcBef>
                          <a:spcPts val="0"/>
                        </a:spcBef>
                        <a:spcAft>
                          <a:spcPts val="0"/>
                        </a:spcAft>
                      </a:pPr>
                      <a:r>
                        <a:rPr lang="en-US" sz="1400" dirty="0">
                          <a:effectLst/>
                        </a:rPr>
                        <a:t>FIELD NAME</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rPr>
                        <a:t>DATA TYPE</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rPr>
                        <a:t>SIZE</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a:effectLst/>
                        </a:rPr>
                        <a:t>CONSTRAINT </a:t>
                      </a:r>
                      <a:endParaRPr lang="en-US" sz="140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a:effectLst/>
                        </a:rPr>
                        <a:t>DESCRIPTION</a:t>
                      </a:r>
                      <a:endParaRPr lang="en-US" sz="1400">
                        <a:effectLst/>
                        <a:latin typeface="+mn-lt"/>
                        <a:ea typeface="Times New Roman"/>
                      </a:endParaRPr>
                    </a:p>
                  </a:txBody>
                  <a:tcPr marL="68580" marR="68580" marT="0" marB="0"/>
                </a:tc>
                <a:extLst>
                  <a:ext uri="{0D108BD9-81ED-4DB2-BD59-A6C34878D82A}">
                    <a16:rowId xmlns:a16="http://schemas.microsoft.com/office/drawing/2014/main" val="10000"/>
                  </a:ext>
                </a:extLst>
              </a:tr>
              <a:tr h="545110">
                <a:tc>
                  <a:txBody>
                    <a:bodyPr/>
                    <a:lstStyle/>
                    <a:p>
                      <a:pPr marL="0" marR="0" algn="ctr">
                        <a:lnSpc>
                          <a:spcPct val="150000"/>
                        </a:lnSpc>
                        <a:spcBef>
                          <a:spcPts val="0"/>
                        </a:spcBef>
                        <a:spcAft>
                          <a:spcPts val="0"/>
                        </a:spcAft>
                      </a:pPr>
                      <a:r>
                        <a:rPr lang="en-US" sz="1400">
                          <a:effectLst/>
                        </a:rPr>
                        <a:t>ID</a:t>
                      </a:r>
                      <a:endParaRPr lang="en-US" sz="140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a:effectLst/>
                        </a:rPr>
                        <a:t>int</a:t>
                      </a:r>
                      <a:endParaRPr lang="en-US" sz="140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rPr>
                        <a:t>4</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rPr>
                        <a:t>Primary key</a:t>
                      </a:r>
                    </a:p>
                    <a:p>
                      <a:pPr marL="0" marR="0" algn="ctr">
                        <a:lnSpc>
                          <a:spcPct val="150000"/>
                        </a:lnSpc>
                        <a:spcBef>
                          <a:spcPts val="0"/>
                        </a:spcBef>
                        <a:spcAft>
                          <a:spcPts val="0"/>
                        </a:spcAft>
                      </a:pPr>
                      <a:r>
                        <a:rPr lang="en-US" sz="1400" dirty="0">
                          <a:effectLst/>
                          <a:latin typeface="+mn-lt"/>
                          <a:ea typeface="Times New Roman"/>
                        </a:rPr>
                        <a:t>Auto Increment</a:t>
                      </a:r>
                    </a:p>
                  </a:txBody>
                  <a:tcPr marL="68580" marR="68580" marT="0" marB="0"/>
                </a:tc>
                <a:tc>
                  <a:txBody>
                    <a:bodyPr/>
                    <a:lstStyle/>
                    <a:p>
                      <a:pPr marL="0" marR="0" algn="ctr">
                        <a:lnSpc>
                          <a:spcPct val="150000"/>
                        </a:lnSpc>
                        <a:spcBef>
                          <a:spcPts val="0"/>
                        </a:spcBef>
                        <a:spcAft>
                          <a:spcPts val="0"/>
                        </a:spcAft>
                      </a:pPr>
                      <a:r>
                        <a:rPr lang="en-US" sz="1400">
                          <a:effectLst/>
                        </a:rPr>
                        <a:t>Unique no</a:t>
                      </a:r>
                      <a:endParaRPr lang="en-US" sz="1400">
                        <a:effectLst/>
                        <a:latin typeface="+mn-lt"/>
                        <a:ea typeface="Times New Roman"/>
                      </a:endParaRPr>
                    </a:p>
                  </a:txBody>
                  <a:tcPr marL="68580" marR="68580" marT="0" marB="0"/>
                </a:tc>
                <a:extLst>
                  <a:ext uri="{0D108BD9-81ED-4DB2-BD59-A6C34878D82A}">
                    <a16:rowId xmlns:a16="http://schemas.microsoft.com/office/drawing/2014/main" val="10001"/>
                  </a:ext>
                </a:extLst>
              </a:tr>
              <a:tr h="509552">
                <a:tc>
                  <a:txBody>
                    <a:bodyPr/>
                    <a:lstStyle/>
                    <a:p>
                      <a:pPr marL="0" marR="0" algn="ctr">
                        <a:lnSpc>
                          <a:spcPct val="150000"/>
                        </a:lnSpc>
                        <a:spcBef>
                          <a:spcPts val="0"/>
                        </a:spcBef>
                        <a:spcAft>
                          <a:spcPts val="0"/>
                        </a:spcAft>
                      </a:pPr>
                      <a:r>
                        <a:rPr lang="en-US" sz="1400" dirty="0" err="1">
                          <a:effectLst/>
                          <a:latin typeface="+mn-lt"/>
                          <a:ea typeface="Times New Roman"/>
                        </a:rPr>
                        <a:t>UserName</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rPr>
                        <a:t>Varchar</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a:effectLst/>
                        </a:rPr>
                        <a:t>50</a:t>
                      </a:r>
                      <a:endParaRPr lang="en-US" sz="140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lnSpc>
                          <a:spcPct val="150000"/>
                        </a:lnSpc>
                        <a:spcBef>
                          <a:spcPts val="0"/>
                        </a:spcBef>
                        <a:spcAft>
                          <a:spcPts val="0"/>
                        </a:spcAft>
                      </a:pPr>
                      <a:r>
                        <a:rPr lang="en-US" sz="1400">
                          <a:effectLst/>
                        </a:rPr>
                        <a:t>Username for login</a:t>
                      </a:r>
                      <a:endParaRPr lang="en-US" sz="1400">
                        <a:effectLst/>
                        <a:latin typeface="+mn-lt"/>
                        <a:ea typeface="Times New Roman"/>
                      </a:endParaRPr>
                    </a:p>
                  </a:txBody>
                  <a:tcPr marL="68580" marR="68580" marT="0" marB="0"/>
                </a:tc>
                <a:extLst>
                  <a:ext uri="{0D108BD9-81ED-4DB2-BD59-A6C34878D82A}">
                    <a16:rowId xmlns:a16="http://schemas.microsoft.com/office/drawing/2014/main" val="10002"/>
                  </a:ext>
                </a:extLst>
              </a:tr>
              <a:tr h="545110">
                <a:tc>
                  <a:txBody>
                    <a:bodyPr/>
                    <a:lstStyle/>
                    <a:p>
                      <a:pPr marL="0" marR="0" algn="ctr">
                        <a:lnSpc>
                          <a:spcPct val="150000"/>
                        </a:lnSpc>
                        <a:spcBef>
                          <a:spcPts val="0"/>
                        </a:spcBef>
                        <a:spcAft>
                          <a:spcPts val="0"/>
                        </a:spcAft>
                      </a:pPr>
                      <a:r>
                        <a:rPr lang="en-US" sz="1400" dirty="0">
                          <a:effectLst/>
                          <a:latin typeface="+mn-lt"/>
                          <a:ea typeface="Times New Roman"/>
                        </a:rPr>
                        <a:t>Name</a:t>
                      </a:r>
                    </a:p>
                  </a:txBody>
                  <a:tcPr marL="68580" marR="68580" marT="0" marB="0"/>
                </a:tc>
                <a:tc>
                  <a:txBody>
                    <a:bodyPr/>
                    <a:lstStyle/>
                    <a:p>
                      <a:pPr marL="0" marR="0" algn="ctr">
                        <a:lnSpc>
                          <a:spcPct val="150000"/>
                        </a:lnSpc>
                        <a:spcBef>
                          <a:spcPts val="0"/>
                        </a:spcBef>
                        <a:spcAft>
                          <a:spcPts val="0"/>
                        </a:spcAft>
                      </a:pPr>
                      <a:r>
                        <a:rPr lang="en-US" sz="1400" dirty="0">
                          <a:effectLst/>
                        </a:rPr>
                        <a:t>Varchar</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rPr>
                        <a:t>70</a:t>
                      </a:r>
                      <a:endParaRPr lang="en-US" sz="1400" dirty="0">
                        <a:effectLst/>
                        <a:latin typeface="+mn-lt"/>
                        <a:ea typeface="Times New Roman"/>
                      </a:endParaRPr>
                    </a:p>
                  </a:txBody>
                  <a:tcPr marL="68580" marR="68580" marT="0" marB="0"/>
                </a:tc>
                <a:tc>
                  <a:txBody>
                    <a:bodyPr/>
                    <a:lstStyle/>
                    <a:p>
                      <a:pPr algn="ctr"/>
                      <a:endParaRPr lang="en-US" sz="1400" dirty="0">
                        <a:effectLst/>
                        <a:latin typeface="+mn-lt"/>
                      </a:endParaRPr>
                    </a:p>
                  </a:txBody>
                  <a:tcPr marL="68580" marR="68580" marT="0" marB="0"/>
                </a:tc>
                <a:tc>
                  <a:txBody>
                    <a:bodyPr/>
                    <a:lstStyle/>
                    <a:p>
                      <a:pPr marL="0" marR="0" algn="ctr">
                        <a:lnSpc>
                          <a:spcPct val="150000"/>
                        </a:lnSpc>
                        <a:spcBef>
                          <a:spcPts val="0"/>
                        </a:spcBef>
                        <a:spcAft>
                          <a:spcPts val="0"/>
                        </a:spcAft>
                      </a:pPr>
                      <a:r>
                        <a:rPr lang="en-US" sz="1400" dirty="0">
                          <a:effectLst/>
                        </a:rPr>
                        <a:t>Admin Name </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3"/>
                  </a:ext>
                </a:extLst>
              </a:tr>
              <a:tr h="545110">
                <a:tc>
                  <a:txBody>
                    <a:bodyPr/>
                    <a:lstStyle/>
                    <a:p>
                      <a:pPr marL="0" marR="0" algn="ctr">
                        <a:lnSpc>
                          <a:spcPct val="150000"/>
                        </a:lnSpc>
                        <a:spcBef>
                          <a:spcPts val="0"/>
                        </a:spcBef>
                        <a:spcAft>
                          <a:spcPts val="0"/>
                        </a:spcAft>
                      </a:pPr>
                      <a:r>
                        <a:rPr lang="en-US" sz="1400" dirty="0" err="1">
                          <a:effectLst/>
                          <a:latin typeface="+mn-lt"/>
                          <a:ea typeface="Times New Roman"/>
                        </a:rPr>
                        <a:t>EmailId</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rPr>
                        <a:t>Varchar</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a:effectLst/>
                        </a:rPr>
                        <a:t>50</a:t>
                      </a:r>
                      <a:endParaRPr lang="en-US" sz="140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lnSpc>
                          <a:spcPct val="150000"/>
                        </a:lnSpc>
                        <a:spcBef>
                          <a:spcPts val="0"/>
                        </a:spcBef>
                        <a:spcAft>
                          <a:spcPts val="0"/>
                        </a:spcAft>
                      </a:pPr>
                      <a:r>
                        <a:rPr lang="en-US" sz="1400" dirty="0">
                          <a:effectLst/>
                        </a:rPr>
                        <a:t>Email for registration</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4"/>
                  </a:ext>
                </a:extLst>
              </a:tr>
              <a:tr h="545110">
                <a:tc>
                  <a:txBody>
                    <a:bodyPr/>
                    <a:lstStyle/>
                    <a:p>
                      <a:pPr marL="0" marR="0" algn="ctr">
                        <a:lnSpc>
                          <a:spcPct val="150000"/>
                        </a:lnSpc>
                        <a:spcBef>
                          <a:spcPts val="0"/>
                        </a:spcBef>
                        <a:spcAft>
                          <a:spcPts val="0"/>
                        </a:spcAft>
                      </a:pPr>
                      <a:r>
                        <a:rPr lang="en-US" sz="1400" dirty="0" err="1">
                          <a:effectLst/>
                          <a:latin typeface="+mn-lt"/>
                          <a:ea typeface="Times New Roman"/>
                        </a:rPr>
                        <a:t>MobileNumber</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err="1">
                          <a:effectLst/>
                        </a:rPr>
                        <a:t>Bigint</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rPr>
                        <a:t>10</a:t>
                      </a: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lnSpc>
                          <a:spcPct val="150000"/>
                        </a:lnSpc>
                        <a:spcBef>
                          <a:spcPts val="0"/>
                        </a:spcBef>
                        <a:spcAft>
                          <a:spcPts val="0"/>
                        </a:spcAft>
                      </a:pPr>
                      <a:r>
                        <a:rPr lang="en-US" sz="1400" dirty="0">
                          <a:effectLst/>
                        </a:rPr>
                        <a:t>Active Mobile Number</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5"/>
                  </a:ext>
                </a:extLst>
              </a:tr>
              <a:tr h="545110">
                <a:tc>
                  <a:txBody>
                    <a:bodyPr/>
                    <a:lstStyle/>
                    <a:p>
                      <a:pPr marL="0" marR="0" algn="ctr">
                        <a:lnSpc>
                          <a:spcPct val="150000"/>
                        </a:lnSpc>
                        <a:spcBef>
                          <a:spcPts val="0"/>
                        </a:spcBef>
                        <a:spcAft>
                          <a:spcPts val="0"/>
                        </a:spcAft>
                      </a:pPr>
                      <a:r>
                        <a:rPr lang="en-US" sz="1400" dirty="0">
                          <a:effectLst/>
                        </a:rPr>
                        <a:t>Password</a:t>
                      </a:r>
                      <a:endParaRPr lang="en-US" sz="1400" dirty="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latin typeface="+mn-lt"/>
                          <a:ea typeface="Times New Roman"/>
                        </a:rPr>
                        <a:t>Varchar</a:t>
                      </a:r>
                    </a:p>
                  </a:txBody>
                  <a:tcPr marL="68580" marR="68580" marT="0" marB="0"/>
                </a:tc>
                <a:tc>
                  <a:txBody>
                    <a:bodyPr/>
                    <a:lstStyle/>
                    <a:p>
                      <a:pPr algn="ctr"/>
                      <a:r>
                        <a:rPr lang="en-US" sz="1400" dirty="0">
                          <a:effectLst/>
                          <a:latin typeface="+mn-lt"/>
                        </a:rPr>
                        <a:t>50</a:t>
                      </a: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lnSpc>
                          <a:spcPct val="150000"/>
                        </a:lnSpc>
                        <a:spcBef>
                          <a:spcPts val="0"/>
                        </a:spcBef>
                        <a:spcAft>
                          <a:spcPts val="0"/>
                        </a:spcAft>
                      </a:pPr>
                      <a:r>
                        <a:rPr lang="en-US" sz="1400" dirty="0">
                          <a:effectLst/>
                        </a:rPr>
                        <a:t>Password for Login</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6"/>
                  </a:ext>
                </a:extLst>
              </a:tr>
              <a:tr h="545110">
                <a:tc>
                  <a:txBody>
                    <a:bodyPr/>
                    <a:lstStyle/>
                    <a:p>
                      <a:pPr marL="0" marR="0" algn="ctr">
                        <a:lnSpc>
                          <a:spcPct val="150000"/>
                        </a:lnSpc>
                        <a:spcBef>
                          <a:spcPts val="0"/>
                        </a:spcBef>
                        <a:spcAft>
                          <a:spcPts val="0"/>
                        </a:spcAft>
                      </a:pPr>
                      <a:r>
                        <a:rPr lang="en-US" sz="1400">
                          <a:effectLst/>
                        </a:rPr>
                        <a:t>Updationdate</a:t>
                      </a:r>
                      <a:endParaRPr lang="en-US" sz="1400">
                        <a:effectLst/>
                        <a:latin typeface="+mn-lt"/>
                        <a:ea typeface="Times New Roman"/>
                      </a:endParaRPr>
                    </a:p>
                  </a:txBody>
                  <a:tcPr marL="68580" marR="68580" marT="0" marB="0"/>
                </a:tc>
                <a:tc>
                  <a:txBody>
                    <a:bodyPr/>
                    <a:lstStyle/>
                    <a:p>
                      <a:pPr marL="0" marR="0" algn="ctr">
                        <a:lnSpc>
                          <a:spcPct val="150000"/>
                        </a:lnSpc>
                        <a:spcBef>
                          <a:spcPts val="0"/>
                        </a:spcBef>
                        <a:spcAft>
                          <a:spcPts val="0"/>
                        </a:spcAft>
                      </a:pPr>
                      <a:r>
                        <a:rPr lang="en-US" sz="1400" dirty="0">
                          <a:effectLst/>
                        </a:rPr>
                        <a:t>Timestamp</a:t>
                      </a:r>
                      <a:endParaRPr lang="en-US" sz="1400" dirty="0">
                        <a:effectLst/>
                        <a:latin typeface="+mn-lt"/>
                        <a:ea typeface="Times New Roman"/>
                      </a:endParaRPr>
                    </a:p>
                  </a:txBody>
                  <a:tcPr marL="68580" marR="68580" marT="0" marB="0"/>
                </a:tc>
                <a:tc>
                  <a:txBody>
                    <a:bodyPr/>
                    <a:lstStyle/>
                    <a:p>
                      <a:pPr algn="ctr"/>
                      <a:endParaRPr lang="en-US" sz="1400" dirty="0">
                        <a:effectLst/>
                        <a:latin typeface="+mn-lt"/>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lnSpc>
                          <a:spcPct val="150000"/>
                        </a:lnSpc>
                        <a:spcBef>
                          <a:spcPts val="0"/>
                        </a:spcBef>
                        <a:spcAft>
                          <a:spcPts val="0"/>
                        </a:spcAft>
                      </a:pPr>
                      <a:r>
                        <a:rPr lang="en-US" sz="1400" dirty="0">
                          <a:effectLst/>
                        </a:rPr>
                        <a:t>Date of </a:t>
                      </a:r>
                      <a:r>
                        <a:rPr lang="en-US" sz="1400" dirty="0" err="1">
                          <a:effectLst/>
                        </a:rPr>
                        <a:t>updation</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172433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66041" y="290347"/>
            <a:ext cx="4714504" cy="461665"/>
          </a:xfrm>
          <a:prstGeom prst="rect">
            <a:avLst/>
          </a:prstGeom>
          <a:noFill/>
        </p:spPr>
        <p:txBody>
          <a:bodyPr wrap="square" rtlCol="0">
            <a:spAutoFit/>
          </a:bodyPr>
          <a:lstStyle/>
          <a:p>
            <a:pPr algn="ctr"/>
            <a:r>
              <a:rPr lang="en-US" sz="2400" b="1" dirty="0"/>
              <a:t>Table Name :</a:t>
            </a:r>
            <a:r>
              <a:rPr lang="en-US" sz="2400" b="1" dirty="0" err="1"/>
              <a:t>tblbooking</a:t>
            </a:r>
            <a:endParaRPr lang="en-US" sz="2400" b="1" dirty="0"/>
          </a:p>
        </p:txBody>
      </p:sp>
      <p:graphicFrame>
        <p:nvGraphicFramePr>
          <p:cNvPr id="2" name="Table 1"/>
          <p:cNvGraphicFramePr>
            <a:graphicFrameLocks noGrp="1"/>
          </p:cNvGraphicFramePr>
          <p:nvPr>
            <p:extLst>
              <p:ext uri="{D42A27DB-BD31-4B8C-83A1-F6EECF244321}">
                <p14:modId xmlns:p14="http://schemas.microsoft.com/office/powerpoint/2010/main" val="1702862853"/>
              </p:ext>
            </p:extLst>
          </p:nvPr>
        </p:nvGraphicFramePr>
        <p:xfrm>
          <a:off x="960964" y="840790"/>
          <a:ext cx="9724659" cy="6035205"/>
        </p:xfrm>
        <a:graphic>
          <a:graphicData uri="http://schemas.openxmlformats.org/drawingml/2006/table">
            <a:tbl>
              <a:tblPr firstRow="1" bandRow="1">
                <a:tableStyleId>{5FD0F851-EC5A-4D38-B0AD-8093EC10F338}</a:tableStyleId>
              </a:tblPr>
              <a:tblGrid>
                <a:gridCol w="2091932">
                  <a:extLst>
                    <a:ext uri="{9D8B030D-6E8A-4147-A177-3AD203B41FA5}">
                      <a16:colId xmlns:a16="http://schemas.microsoft.com/office/drawing/2014/main" val="20000"/>
                    </a:ext>
                  </a:extLst>
                </a:gridCol>
                <a:gridCol w="1784111">
                  <a:extLst>
                    <a:ext uri="{9D8B030D-6E8A-4147-A177-3AD203B41FA5}">
                      <a16:colId xmlns:a16="http://schemas.microsoft.com/office/drawing/2014/main" val="20001"/>
                    </a:ext>
                  </a:extLst>
                </a:gridCol>
                <a:gridCol w="799918">
                  <a:extLst>
                    <a:ext uri="{9D8B030D-6E8A-4147-A177-3AD203B41FA5}">
                      <a16:colId xmlns:a16="http://schemas.microsoft.com/office/drawing/2014/main" val="20002"/>
                    </a:ext>
                  </a:extLst>
                </a:gridCol>
                <a:gridCol w="2127531">
                  <a:extLst>
                    <a:ext uri="{9D8B030D-6E8A-4147-A177-3AD203B41FA5}">
                      <a16:colId xmlns:a16="http://schemas.microsoft.com/office/drawing/2014/main" val="20003"/>
                    </a:ext>
                  </a:extLst>
                </a:gridCol>
                <a:gridCol w="2921167">
                  <a:extLst>
                    <a:ext uri="{9D8B030D-6E8A-4147-A177-3AD203B41FA5}">
                      <a16:colId xmlns:a16="http://schemas.microsoft.com/office/drawing/2014/main" val="20004"/>
                    </a:ext>
                  </a:extLst>
                </a:gridCol>
              </a:tblGrid>
              <a:tr h="577071">
                <a:tc>
                  <a:txBody>
                    <a:bodyPr/>
                    <a:lstStyle/>
                    <a:p>
                      <a:pPr marL="0" marR="0" algn="ctr">
                        <a:spcBef>
                          <a:spcPts val="0"/>
                        </a:spcBef>
                        <a:spcAft>
                          <a:spcPts val="0"/>
                        </a:spcAft>
                      </a:pPr>
                      <a:r>
                        <a:rPr lang="en-US" sz="1400" dirty="0">
                          <a:effectLst/>
                          <a:latin typeface="+mn-lt"/>
                        </a:rPr>
                        <a:t>FIELD NAME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a:effectLst/>
                          <a:latin typeface="+mn-lt"/>
                        </a:rPr>
                        <a:t>DATA TYPE</a:t>
                      </a:r>
                      <a:endParaRPr lang="en-US" sz="140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SIZE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CONSTRAINT</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DESCRIPTION</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0"/>
                  </a:ext>
                </a:extLst>
              </a:tr>
              <a:tr h="524975">
                <a:tc>
                  <a:txBody>
                    <a:bodyPr/>
                    <a:lstStyle/>
                    <a:p>
                      <a:pPr marL="0" marR="0" algn="ctr">
                        <a:spcBef>
                          <a:spcPts val="0"/>
                        </a:spcBef>
                        <a:spcAft>
                          <a:spcPts val="0"/>
                        </a:spcAft>
                      </a:pPr>
                      <a:r>
                        <a:rPr lang="en-US" sz="1400" dirty="0" err="1">
                          <a:effectLst/>
                          <a:latin typeface="+mn-lt"/>
                          <a:ea typeface="Times New Roman"/>
                        </a:rPr>
                        <a:t>BookingId</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a:effectLst/>
                          <a:latin typeface="+mn-lt"/>
                        </a:rPr>
                        <a:t>Int</a:t>
                      </a:r>
                      <a:endParaRPr lang="en-US" sz="140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11</a:t>
                      </a:r>
                    </a:p>
                  </a:txBody>
                  <a:tcPr marL="68580" marR="68580" marT="0" marB="0"/>
                </a:tc>
                <a:tc>
                  <a:txBody>
                    <a:bodyPr/>
                    <a:lstStyle/>
                    <a:p>
                      <a:pPr marL="0" marR="0" algn="ctr">
                        <a:spcBef>
                          <a:spcPts val="0"/>
                        </a:spcBef>
                        <a:spcAft>
                          <a:spcPts val="0"/>
                        </a:spcAft>
                      </a:pPr>
                      <a:r>
                        <a:rPr lang="en-US" sz="1400" dirty="0">
                          <a:effectLst/>
                          <a:latin typeface="+mn-lt"/>
                        </a:rPr>
                        <a:t>Primary key</a:t>
                      </a:r>
                    </a:p>
                    <a:p>
                      <a:pPr marL="0" marR="0" algn="ctr">
                        <a:spcBef>
                          <a:spcPts val="0"/>
                        </a:spcBef>
                        <a:spcAft>
                          <a:spcPts val="0"/>
                        </a:spcAft>
                      </a:pPr>
                      <a:r>
                        <a:rPr lang="en-US" sz="1400" dirty="0">
                          <a:effectLst/>
                          <a:latin typeface="+mn-lt"/>
                          <a:ea typeface="Times New Roman"/>
                        </a:rPr>
                        <a:t>Auto Increment</a:t>
                      </a:r>
                    </a:p>
                  </a:txBody>
                  <a:tcPr marL="68580" marR="68580" marT="0" marB="0"/>
                </a:tc>
                <a:tc>
                  <a:txBody>
                    <a:bodyPr/>
                    <a:lstStyle/>
                    <a:p>
                      <a:pPr marL="0" marR="0" algn="ctr">
                        <a:spcBef>
                          <a:spcPts val="0"/>
                        </a:spcBef>
                        <a:spcAft>
                          <a:spcPts val="0"/>
                        </a:spcAft>
                      </a:pPr>
                      <a:r>
                        <a:rPr lang="en-US" sz="1400" dirty="0">
                          <a:effectLst/>
                          <a:latin typeface="+mn-lt"/>
                        </a:rPr>
                        <a:t>Unique ID</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1"/>
                  </a:ext>
                </a:extLst>
              </a:tr>
              <a:tr h="524975">
                <a:tc>
                  <a:txBody>
                    <a:bodyPr/>
                    <a:lstStyle/>
                    <a:p>
                      <a:pPr marL="0" marR="0" algn="ctr">
                        <a:spcBef>
                          <a:spcPts val="0"/>
                        </a:spcBef>
                        <a:spcAft>
                          <a:spcPts val="0"/>
                        </a:spcAft>
                      </a:pPr>
                      <a:r>
                        <a:rPr lang="en-US" sz="1400" dirty="0" err="1">
                          <a:effectLst/>
                          <a:latin typeface="+mn-lt"/>
                          <a:ea typeface="Times New Roman"/>
                        </a:rPr>
                        <a:t>PackageId</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Int</a:t>
                      </a:r>
                    </a:p>
                  </a:txBody>
                  <a:tcPr marL="68580" marR="68580" marT="0" marB="0"/>
                </a:tc>
                <a:tc>
                  <a:txBody>
                    <a:bodyPr/>
                    <a:lstStyle/>
                    <a:p>
                      <a:pPr marL="0" marR="0" algn="ctr">
                        <a:spcBef>
                          <a:spcPts val="0"/>
                        </a:spcBef>
                        <a:spcAft>
                          <a:spcPts val="0"/>
                        </a:spcAft>
                      </a:pPr>
                      <a:r>
                        <a:rPr lang="en-US" sz="1400" dirty="0">
                          <a:effectLst/>
                          <a:latin typeface="+mn-lt"/>
                          <a:ea typeface="Times New Roman"/>
                        </a:rPr>
                        <a:t>11</a:t>
                      </a: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Package Id</a:t>
                      </a:r>
                    </a:p>
                  </a:txBody>
                  <a:tcPr marL="68580" marR="68580" marT="0" marB="0"/>
                </a:tc>
                <a:extLst>
                  <a:ext uri="{0D108BD9-81ED-4DB2-BD59-A6C34878D82A}">
                    <a16:rowId xmlns:a16="http://schemas.microsoft.com/office/drawing/2014/main" val="10002"/>
                  </a:ext>
                </a:extLst>
              </a:tr>
              <a:tr h="524975">
                <a:tc>
                  <a:txBody>
                    <a:bodyPr/>
                    <a:lstStyle/>
                    <a:p>
                      <a:pPr marL="0" marR="0" algn="ctr">
                        <a:spcBef>
                          <a:spcPts val="0"/>
                        </a:spcBef>
                        <a:spcAft>
                          <a:spcPts val="0"/>
                        </a:spcAft>
                      </a:pPr>
                      <a:r>
                        <a:rPr lang="en-US" sz="1400" dirty="0" err="1">
                          <a:effectLst/>
                          <a:latin typeface="+mn-lt"/>
                          <a:ea typeface="Times New Roman"/>
                        </a:rPr>
                        <a:t>UserEmail</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Varchar</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100</a:t>
                      </a:r>
                    </a:p>
                  </a:txBody>
                  <a:tcPr marL="68580" marR="68580" marT="0" marB="0"/>
                </a:tc>
                <a:tc>
                  <a:txBody>
                    <a:bodyPr/>
                    <a:lstStyle/>
                    <a:p>
                      <a:pPr algn="ctr"/>
                      <a:endParaRPr lang="en-US" sz="1400" dirty="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User email for login</a:t>
                      </a:r>
                    </a:p>
                  </a:txBody>
                  <a:tcPr marL="68580" marR="68580" marT="0" marB="0"/>
                </a:tc>
                <a:extLst>
                  <a:ext uri="{0D108BD9-81ED-4DB2-BD59-A6C34878D82A}">
                    <a16:rowId xmlns:a16="http://schemas.microsoft.com/office/drawing/2014/main" val="10003"/>
                  </a:ext>
                </a:extLst>
              </a:tr>
              <a:tr h="524975">
                <a:tc>
                  <a:txBody>
                    <a:bodyPr/>
                    <a:lstStyle/>
                    <a:p>
                      <a:pPr marL="0" marR="0" algn="ctr">
                        <a:spcBef>
                          <a:spcPts val="0"/>
                        </a:spcBef>
                        <a:spcAft>
                          <a:spcPts val="0"/>
                        </a:spcAft>
                      </a:pPr>
                      <a:r>
                        <a:rPr lang="en-US" sz="1400" dirty="0" err="1">
                          <a:effectLst/>
                          <a:latin typeface="+mn-lt"/>
                          <a:ea typeface="Times New Roman"/>
                        </a:rPr>
                        <a:t>FromDate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Varchar</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100</a:t>
                      </a: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Book from date</a:t>
                      </a:r>
                    </a:p>
                  </a:txBody>
                  <a:tcPr marL="68580" marR="68580" marT="0" marB="0"/>
                </a:tc>
                <a:extLst>
                  <a:ext uri="{0D108BD9-81ED-4DB2-BD59-A6C34878D82A}">
                    <a16:rowId xmlns:a16="http://schemas.microsoft.com/office/drawing/2014/main" val="10004"/>
                  </a:ext>
                </a:extLst>
              </a:tr>
              <a:tr h="577071">
                <a:tc>
                  <a:txBody>
                    <a:bodyPr/>
                    <a:lstStyle/>
                    <a:p>
                      <a:pPr marL="0" marR="0" algn="ctr">
                        <a:spcBef>
                          <a:spcPts val="0"/>
                        </a:spcBef>
                        <a:spcAft>
                          <a:spcPts val="0"/>
                        </a:spcAft>
                      </a:pPr>
                      <a:r>
                        <a:rPr lang="en-US" sz="1400" dirty="0" err="1">
                          <a:effectLst/>
                          <a:latin typeface="+mn-lt"/>
                          <a:ea typeface="Times New Roman"/>
                        </a:rPr>
                        <a:t>ToDate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Varchar</a:t>
                      </a:r>
                    </a:p>
                  </a:txBody>
                  <a:tcPr marL="68580" marR="68580" marT="0" marB="0"/>
                </a:tc>
                <a:tc>
                  <a:txBody>
                    <a:bodyPr/>
                    <a:lstStyle/>
                    <a:p>
                      <a:pPr marL="0" marR="0" algn="ctr">
                        <a:spcBef>
                          <a:spcPts val="0"/>
                        </a:spcBef>
                        <a:spcAft>
                          <a:spcPts val="0"/>
                        </a:spcAft>
                      </a:pPr>
                      <a:r>
                        <a:rPr lang="en-US" sz="1400" dirty="0">
                          <a:effectLst/>
                          <a:latin typeface="+mn-lt"/>
                          <a:ea typeface="Times New Roman"/>
                        </a:rPr>
                        <a:t>100</a:t>
                      </a:r>
                    </a:p>
                  </a:txBody>
                  <a:tcPr marL="68580" marR="68580" marT="0" marB="0"/>
                </a:tc>
                <a:tc>
                  <a:txBody>
                    <a:bodyPr/>
                    <a:lstStyle/>
                    <a:p>
                      <a:pPr algn="r"/>
                      <a:endParaRPr lang="en-US" sz="1400" dirty="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Book to the date</a:t>
                      </a:r>
                    </a:p>
                  </a:txBody>
                  <a:tcPr marL="68580" marR="68580" marT="0" marB="0"/>
                </a:tc>
                <a:extLst>
                  <a:ext uri="{0D108BD9-81ED-4DB2-BD59-A6C34878D82A}">
                    <a16:rowId xmlns:a16="http://schemas.microsoft.com/office/drawing/2014/main" val="10005"/>
                  </a:ext>
                </a:extLst>
              </a:tr>
              <a:tr h="524975">
                <a:tc>
                  <a:txBody>
                    <a:bodyPr/>
                    <a:lstStyle/>
                    <a:p>
                      <a:pPr marL="0" marR="0" algn="ctr">
                        <a:spcBef>
                          <a:spcPts val="0"/>
                        </a:spcBef>
                        <a:spcAft>
                          <a:spcPts val="0"/>
                        </a:spcAft>
                      </a:pPr>
                      <a:r>
                        <a:rPr lang="en-US" sz="1400" dirty="0">
                          <a:effectLst/>
                          <a:latin typeface="+mn-lt"/>
                          <a:ea typeface="Times New Roman"/>
                        </a:rPr>
                        <a:t>Comment</a:t>
                      </a:r>
                    </a:p>
                  </a:txBody>
                  <a:tcPr marL="68580" marR="68580" marT="0" marB="0"/>
                </a:tc>
                <a:tc>
                  <a:txBody>
                    <a:bodyPr/>
                    <a:lstStyle/>
                    <a:p>
                      <a:pPr marL="0" marR="0" algn="ctr">
                        <a:spcBef>
                          <a:spcPts val="0"/>
                        </a:spcBef>
                        <a:spcAft>
                          <a:spcPts val="0"/>
                        </a:spcAft>
                      </a:pPr>
                      <a:r>
                        <a:rPr lang="en-US" sz="1400" dirty="0" err="1">
                          <a:effectLst/>
                          <a:latin typeface="+mn-lt"/>
                          <a:ea typeface="Times New Roman"/>
                        </a:rPr>
                        <a:t>Mediumtext</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Text for </a:t>
                      </a:r>
                      <a:r>
                        <a:rPr lang="en-US" sz="1400" dirty="0" err="1">
                          <a:effectLst/>
                          <a:latin typeface="+mn-lt"/>
                          <a:ea typeface="Times New Roman"/>
                        </a:rPr>
                        <a:t>quiries</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6"/>
                  </a:ext>
                </a:extLst>
              </a:tr>
              <a:tr h="524975">
                <a:tc>
                  <a:txBody>
                    <a:bodyPr/>
                    <a:lstStyle/>
                    <a:p>
                      <a:pPr marL="0" marR="0" algn="ctr">
                        <a:spcBef>
                          <a:spcPts val="0"/>
                        </a:spcBef>
                        <a:spcAft>
                          <a:spcPts val="0"/>
                        </a:spcAft>
                      </a:pPr>
                      <a:r>
                        <a:rPr lang="en-US" sz="1400" dirty="0" err="1">
                          <a:effectLst/>
                          <a:latin typeface="+mn-lt"/>
                          <a:ea typeface="Times New Roman"/>
                        </a:rPr>
                        <a:t>RegDate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Timestamp</a:t>
                      </a:r>
                    </a:p>
                  </a:txBody>
                  <a:tcPr marL="68580" marR="68580" marT="0" marB="0"/>
                </a:tc>
                <a:tc>
                  <a:txBody>
                    <a:bodyPr/>
                    <a:lstStyle/>
                    <a:p>
                      <a:pPr marL="0" marR="0" algn="ctr">
                        <a:spcBef>
                          <a:spcPts val="0"/>
                        </a:spcBef>
                        <a:spcAft>
                          <a:spcPts val="0"/>
                        </a:spcAft>
                      </a:pP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effectLst/>
                          <a:latin typeface="+mn-lt"/>
                          <a:ea typeface="Times New Roman"/>
                        </a:rPr>
                        <a:t>Date of registration</a:t>
                      </a:r>
                    </a:p>
                  </a:txBody>
                  <a:tcPr marL="68580" marR="68580" marT="0" marB="0"/>
                </a:tc>
                <a:extLst>
                  <a:ext uri="{0D108BD9-81ED-4DB2-BD59-A6C34878D82A}">
                    <a16:rowId xmlns:a16="http://schemas.microsoft.com/office/drawing/2014/main" val="10007"/>
                  </a:ext>
                </a:extLst>
              </a:tr>
              <a:tr h="577071">
                <a:tc>
                  <a:txBody>
                    <a:bodyPr/>
                    <a:lstStyle/>
                    <a:p>
                      <a:pPr marL="0" marR="0" algn="ctr">
                        <a:spcBef>
                          <a:spcPts val="0"/>
                        </a:spcBef>
                        <a:spcAft>
                          <a:spcPts val="0"/>
                        </a:spcAft>
                      </a:pPr>
                      <a:r>
                        <a:rPr lang="en-US" sz="1400" dirty="0">
                          <a:effectLst/>
                          <a:latin typeface="+mn-lt"/>
                          <a:ea typeface="Times New Roman"/>
                        </a:rPr>
                        <a:t>Status</a:t>
                      </a:r>
                    </a:p>
                  </a:txBody>
                  <a:tcPr marL="68580" marR="68580" marT="0" marB="0"/>
                </a:tc>
                <a:tc>
                  <a:txBody>
                    <a:bodyPr/>
                    <a:lstStyle/>
                    <a:p>
                      <a:pPr marL="0" marR="0" algn="ctr">
                        <a:spcBef>
                          <a:spcPts val="0"/>
                        </a:spcBef>
                        <a:spcAft>
                          <a:spcPts val="0"/>
                        </a:spcAft>
                      </a:pPr>
                      <a:r>
                        <a:rPr lang="en-US" sz="1400" dirty="0">
                          <a:effectLst/>
                          <a:latin typeface="+mn-lt"/>
                        </a:rPr>
                        <a:t>Int</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11</a:t>
                      </a: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Status of booking</a:t>
                      </a:r>
                    </a:p>
                  </a:txBody>
                  <a:tcPr marL="68580" marR="68580" marT="0" marB="0"/>
                </a:tc>
                <a:extLst>
                  <a:ext uri="{0D108BD9-81ED-4DB2-BD59-A6C34878D82A}">
                    <a16:rowId xmlns:a16="http://schemas.microsoft.com/office/drawing/2014/main" val="10008"/>
                  </a:ext>
                </a:extLst>
              </a:tr>
              <a:tr h="577071">
                <a:tc>
                  <a:txBody>
                    <a:bodyPr/>
                    <a:lstStyle/>
                    <a:p>
                      <a:pPr marL="0" marR="0" algn="ctr">
                        <a:spcBef>
                          <a:spcPts val="0"/>
                        </a:spcBef>
                        <a:spcAft>
                          <a:spcPts val="0"/>
                        </a:spcAft>
                      </a:pPr>
                      <a:r>
                        <a:rPr lang="en-US" sz="1400" dirty="0" err="1">
                          <a:effectLst/>
                          <a:latin typeface="+mn-lt"/>
                          <a:ea typeface="Times New Roman"/>
                        </a:rPr>
                        <a:t>CancelledBy</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Varchar</a:t>
                      </a:r>
                    </a:p>
                  </a:txBody>
                  <a:tcPr marL="68580" marR="68580" marT="0" marB="0"/>
                </a:tc>
                <a:tc>
                  <a:txBody>
                    <a:bodyPr/>
                    <a:lstStyle/>
                    <a:p>
                      <a:pPr marL="0" marR="0" algn="ctr">
                        <a:spcBef>
                          <a:spcPts val="0"/>
                        </a:spcBef>
                        <a:spcAft>
                          <a:spcPts val="0"/>
                        </a:spcAft>
                      </a:pPr>
                      <a:r>
                        <a:rPr lang="en-US" sz="1400" dirty="0">
                          <a:effectLst/>
                          <a:latin typeface="+mn-lt"/>
                          <a:ea typeface="Times New Roman"/>
                        </a:rPr>
                        <a:t>5</a:t>
                      </a: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Booking cancelled by user/admin</a:t>
                      </a:r>
                    </a:p>
                  </a:txBody>
                  <a:tcPr marL="68580" marR="68580" marT="0" marB="0"/>
                </a:tc>
                <a:extLst>
                  <a:ext uri="{0D108BD9-81ED-4DB2-BD59-A6C34878D82A}">
                    <a16:rowId xmlns:a16="http://schemas.microsoft.com/office/drawing/2014/main" val="10009"/>
                  </a:ext>
                </a:extLst>
              </a:tr>
              <a:tr h="577071">
                <a:tc>
                  <a:txBody>
                    <a:bodyPr/>
                    <a:lstStyle/>
                    <a:p>
                      <a:pPr marL="0" marR="0" algn="ctr">
                        <a:spcBef>
                          <a:spcPts val="0"/>
                        </a:spcBef>
                        <a:spcAft>
                          <a:spcPts val="0"/>
                        </a:spcAft>
                      </a:pPr>
                      <a:r>
                        <a:rPr lang="en-US" sz="1400" dirty="0" err="1">
                          <a:effectLst/>
                          <a:latin typeface="+mn-lt"/>
                          <a:ea typeface="Times New Roman"/>
                        </a:rPr>
                        <a:t>UpdationDate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timestamp</a:t>
                      </a:r>
                    </a:p>
                  </a:txBody>
                  <a:tcPr marL="68580" marR="68580" marT="0" marB="0"/>
                </a:tc>
                <a:tc>
                  <a:txBody>
                    <a:bodyPr/>
                    <a:lstStyle/>
                    <a:p>
                      <a:pPr marL="0" marR="0" algn="ctr">
                        <a:spcBef>
                          <a:spcPts val="0"/>
                        </a:spcBef>
                        <a:spcAft>
                          <a:spcPts val="0"/>
                        </a:spcAft>
                      </a:pP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Date of </a:t>
                      </a:r>
                      <a:r>
                        <a:rPr lang="en-US" sz="1400" dirty="0" err="1">
                          <a:effectLst/>
                          <a:latin typeface="+mn-lt"/>
                          <a:ea typeface="Times New Roman"/>
                        </a:rPr>
                        <a:t>Updation</a:t>
                      </a:r>
                      <a:r>
                        <a:rPr lang="en-US" sz="1400" dirty="0">
                          <a:effectLst/>
                          <a:latin typeface="+mn-lt"/>
                          <a:ea typeface="Times New Roman"/>
                        </a:rPr>
                        <a:t> </a:t>
                      </a:r>
                    </a:p>
                  </a:txBody>
                  <a:tcPr marL="68580" marR="68580" marT="0" marB="0"/>
                </a:tc>
                <a:extLst>
                  <a:ext uri="{0D108BD9-81ED-4DB2-BD59-A6C34878D82A}">
                    <a16:rowId xmlns:a16="http://schemas.microsoft.com/office/drawing/2014/main" val="459808471"/>
                  </a:ext>
                </a:extLst>
              </a:tr>
            </a:tbl>
          </a:graphicData>
        </a:graphic>
      </p:graphicFrame>
    </p:spTree>
    <p:extLst>
      <p:ext uri="{BB962C8B-B14F-4D97-AF65-F5344CB8AC3E}">
        <p14:creationId xmlns:p14="http://schemas.microsoft.com/office/powerpoint/2010/main" val="10190186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36" y="154379"/>
            <a:ext cx="4500748" cy="461665"/>
          </a:xfrm>
          <a:prstGeom prst="rect">
            <a:avLst/>
          </a:prstGeom>
          <a:noFill/>
        </p:spPr>
        <p:txBody>
          <a:bodyPr wrap="square" rtlCol="0">
            <a:spAutoFit/>
          </a:bodyPr>
          <a:lstStyle/>
          <a:p>
            <a:pPr algn="ctr"/>
            <a:r>
              <a:rPr lang="en-US" sz="2400" b="1" dirty="0"/>
              <a:t>Table Name : </a:t>
            </a:r>
            <a:r>
              <a:rPr lang="en-US" sz="2400" b="1" dirty="0" err="1"/>
              <a:t>tblenquiry</a:t>
            </a:r>
            <a:endParaRPr lang="en-US" sz="2400" b="1" dirty="0"/>
          </a:p>
        </p:txBody>
      </p:sp>
      <p:graphicFrame>
        <p:nvGraphicFramePr>
          <p:cNvPr id="2" name="Table 1"/>
          <p:cNvGraphicFramePr>
            <a:graphicFrameLocks noGrp="1"/>
          </p:cNvGraphicFramePr>
          <p:nvPr>
            <p:extLst>
              <p:ext uri="{D42A27DB-BD31-4B8C-83A1-F6EECF244321}">
                <p14:modId xmlns:p14="http://schemas.microsoft.com/office/powerpoint/2010/main" val="3369780619"/>
              </p:ext>
            </p:extLst>
          </p:nvPr>
        </p:nvGraphicFramePr>
        <p:xfrm>
          <a:off x="734096" y="862887"/>
          <a:ext cx="9736428" cy="5037298"/>
        </p:xfrm>
        <a:graphic>
          <a:graphicData uri="http://schemas.openxmlformats.org/drawingml/2006/table">
            <a:tbl>
              <a:tblPr firstRow="1" bandRow="1">
                <a:tableStyleId>{5FD0F851-EC5A-4D38-B0AD-8093EC10F338}</a:tableStyleId>
              </a:tblPr>
              <a:tblGrid>
                <a:gridCol w="2094463">
                  <a:extLst>
                    <a:ext uri="{9D8B030D-6E8A-4147-A177-3AD203B41FA5}">
                      <a16:colId xmlns:a16="http://schemas.microsoft.com/office/drawing/2014/main" val="20000"/>
                    </a:ext>
                  </a:extLst>
                </a:gridCol>
                <a:gridCol w="1792559">
                  <a:extLst>
                    <a:ext uri="{9D8B030D-6E8A-4147-A177-3AD203B41FA5}">
                      <a16:colId xmlns:a16="http://schemas.microsoft.com/office/drawing/2014/main" val="20001"/>
                    </a:ext>
                  </a:extLst>
                </a:gridCol>
                <a:gridCol w="849108">
                  <a:extLst>
                    <a:ext uri="{9D8B030D-6E8A-4147-A177-3AD203B41FA5}">
                      <a16:colId xmlns:a16="http://schemas.microsoft.com/office/drawing/2014/main" val="20002"/>
                    </a:ext>
                  </a:extLst>
                </a:gridCol>
                <a:gridCol w="2075595">
                  <a:extLst>
                    <a:ext uri="{9D8B030D-6E8A-4147-A177-3AD203B41FA5}">
                      <a16:colId xmlns:a16="http://schemas.microsoft.com/office/drawing/2014/main" val="20003"/>
                    </a:ext>
                  </a:extLst>
                </a:gridCol>
                <a:gridCol w="2924703">
                  <a:extLst>
                    <a:ext uri="{9D8B030D-6E8A-4147-A177-3AD203B41FA5}">
                      <a16:colId xmlns:a16="http://schemas.microsoft.com/office/drawing/2014/main" val="20004"/>
                    </a:ext>
                  </a:extLst>
                </a:gridCol>
              </a:tblGrid>
              <a:tr h="595650">
                <a:tc>
                  <a:txBody>
                    <a:bodyPr/>
                    <a:lstStyle/>
                    <a:p>
                      <a:pPr marL="0" marR="0" algn="ctr">
                        <a:spcBef>
                          <a:spcPts val="0"/>
                        </a:spcBef>
                        <a:spcAft>
                          <a:spcPts val="0"/>
                        </a:spcAft>
                      </a:pPr>
                      <a:r>
                        <a:rPr lang="en-US" sz="1400" dirty="0">
                          <a:effectLst/>
                          <a:latin typeface="+mn-lt"/>
                        </a:rPr>
                        <a:t>FIELD NAME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a:effectLst/>
                          <a:latin typeface="+mn-lt"/>
                        </a:rPr>
                        <a:t>DATA TYPE</a:t>
                      </a:r>
                      <a:endParaRPr lang="en-US" sz="140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SIZE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a:effectLst/>
                          <a:latin typeface="+mn-lt"/>
                        </a:rPr>
                        <a:t>CONSTRAINT</a:t>
                      </a:r>
                      <a:endParaRPr lang="en-US" sz="1400">
                        <a:effectLst/>
                        <a:latin typeface="+mn-lt"/>
                        <a:ea typeface="Times New Roman"/>
                      </a:endParaRPr>
                    </a:p>
                  </a:txBody>
                  <a:tcPr marL="68580" marR="68580" marT="0" marB="0"/>
                </a:tc>
                <a:tc>
                  <a:txBody>
                    <a:bodyPr/>
                    <a:lstStyle/>
                    <a:p>
                      <a:pPr marL="0" marR="0" algn="ctr">
                        <a:spcBef>
                          <a:spcPts val="0"/>
                        </a:spcBef>
                        <a:spcAft>
                          <a:spcPts val="0"/>
                        </a:spcAft>
                      </a:pPr>
                      <a:r>
                        <a:rPr lang="en-US" sz="1400">
                          <a:effectLst/>
                          <a:latin typeface="+mn-lt"/>
                        </a:rPr>
                        <a:t>DESCRIPTION</a:t>
                      </a:r>
                      <a:endParaRPr lang="en-US" sz="1400">
                        <a:effectLst/>
                        <a:latin typeface="+mn-lt"/>
                        <a:ea typeface="Times New Roman"/>
                      </a:endParaRPr>
                    </a:p>
                  </a:txBody>
                  <a:tcPr marL="68580" marR="68580" marT="0" marB="0"/>
                </a:tc>
                <a:extLst>
                  <a:ext uri="{0D108BD9-81ED-4DB2-BD59-A6C34878D82A}">
                    <a16:rowId xmlns:a16="http://schemas.microsoft.com/office/drawing/2014/main" val="10000"/>
                  </a:ext>
                </a:extLst>
              </a:tr>
              <a:tr h="539251">
                <a:tc>
                  <a:txBody>
                    <a:bodyPr/>
                    <a:lstStyle/>
                    <a:p>
                      <a:pPr marL="0" marR="0" algn="ctr">
                        <a:spcBef>
                          <a:spcPts val="0"/>
                        </a:spcBef>
                        <a:spcAft>
                          <a:spcPts val="0"/>
                        </a:spcAft>
                      </a:pPr>
                      <a:r>
                        <a:rPr lang="en-US" sz="1400" dirty="0">
                          <a:effectLst/>
                          <a:latin typeface="+mn-lt"/>
                          <a:ea typeface="Times New Roman"/>
                        </a:rPr>
                        <a:t>Id</a:t>
                      </a:r>
                    </a:p>
                  </a:txBody>
                  <a:tcPr marL="68580" marR="68580" marT="0" marB="0"/>
                </a:tc>
                <a:tc>
                  <a:txBody>
                    <a:bodyPr/>
                    <a:lstStyle/>
                    <a:p>
                      <a:pPr marL="0" marR="0" algn="ctr">
                        <a:spcBef>
                          <a:spcPts val="0"/>
                        </a:spcBef>
                        <a:spcAft>
                          <a:spcPts val="0"/>
                        </a:spcAft>
                      </a:pPr>
                      <a:r>
                        <a:rPr lang="en-US" sz="1400" dirty="0" err="1">
                          <a:effectLst/>
                          <a:latin typeface="+mn-lt"/>
                        </a:rPr>
                        <a:t>Int</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11</a:t>
                      </a:r>
                    </a:p>
                  </a:txBody>
                  <a:tcPr marL="68580" marR="68580" marT="0" marB="0"/>
                </a:tc>
                <a:tc>
                  <a:txBody>
                    <a:bodyPr/>
                    <a:lstStyle/>
                    <a:p>
                      <a:pPr marL="0" marR="0" algn="ctr">
                        <a:spcBef>
                          <a:spcPts val="0"/>
                        </a:spcBef>
                        <a:spcAft>
                          <a:spcPts val="0"/>
                        </a:spcAft>
                      </a:pPr>
                      <a:r>
                        <a:rPr lang="en-US" sz="1400" dirty="0">
                          <a:effectLst/>
                          <a:latin typeface="+mn-lt"/>
                        </a:rPr>
                        <a:t>Primary key</a:t>
                      </a:r>
                    </a:p>
                    <a:p>
                      <a:pPr marL="0" marR="0" algn="ctr">
                        <a:spcBef>
                          <a:spcPts val="0"/>
                        </a:spcBef>
                        <a:spcAft>
                          <a:spcPts val="0"/>
                        </a:spcAft>
                      </a:pPr>
                      <a:r>
                        <a:rPr lang="en-US" sz="1400" dirty="0">
                          <a:effectLst/>
                          <a:latin typeface="+mn-lt"/>
                          <a:ea typeface="Times New Roman"/>
                        </a:rPr>
                        <a:t>Auto increment</a:t>
                      </a:r>
                    </a:p>
                  </a:txBody>
                  <a:tcPr marL="68580" marR="68580" marT="0" marB="0"/>
                </a:tc>
                <a:tc>
                  <a:txBody>
                    <a:bodyPr/>
                    <a:lstStyle/>
                    <a:p>
                      <a:pPr marL="0" marR="0" algn="ctr">
                        <a:spcBef>
                          <a:spcPts val="0"/>
                        </a:spcBef>
                        <a:spcAft>
                          <a:spcPts val="0"/>
                        </a:spcAft>
                      </a:pPr>
                      <a:r>
                        <a:rPr lang="en-US" sz="1400" dirty="0">
                          <a:effectLst/>
                          <a:latin typeface="+mn-lt"/>
                        </a:rPr>
                        <a:t>Unique No</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1"/>
                  </a:ext>
                </a:extLst>
              </a:tr>
              <a:tr h="539251">
                <a:tc>
                  <a:txBody>
                    <a:bodyPr/>
                    <a:lstStyle/>
                    <a:p>
                      <a:pPr marL="0" marR="0" algn="ctr">
                        <a:spcBef>
                          <a:spcPts val="0"/>
                        </a:spcBef>
                        <a:spcAft>
                          <a:spcPts val="0"/>
                        </a:spcAft>
                      </a:pPr>
                      <a:r>
                        <a:rPr lang="en-US" sz="1400" dirty="0" err="1">
                          <a:effectLst/>
                          <a:latin typeface="+mn-lt"/>
                          <a:ea typeface="Times New Roman"/>
                        </a:rPr>
                        <a:t>FullName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Varchar</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100</a:t>
                      </a: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rPr>
                        <a:t>Name of  Inquires</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2"/>
                  </a:ext>
                </a:extLst>
              </a:tr>
              <a:tr h="539251">
                <a:tc>
                  <a:txBody>
                    <a:bodyPr/>
                    <a:lstStyle/>
                    <a:p>
                      <a:pPr marL="0" marR="0" algn="ctr">
                        <a:spcBef>
                          <a:spcPts val="0"/>
                        </a:spcBef>
                        <a:spcAft>
                          <a:spcPts val="0"/>
                        </a:spcAft>
                      </a:pPr>
                      <a:r>
                        <a:rPr lang="en-US" sz="1400" dirty="0" err="1">
                          <a:effectLst/>
                          <a:latin typeface="+mn-lt"/>
                          <a:ea typeface="Times New Roman"/>
                        </a:rPr>
                        <a:t>EmailId</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Varchar</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100</a:t>
                      </a: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Email </a:t>
                      </a:r>
                      <a:r>
                        <a:rPr lang="en-US" sz="1400" i="1" dirty="0">
                          <a:effectLst/>
                          <a:latin typeface="+mn-lt"/>
                          <a:ea typeface="Times New Roman"/>
                        </a:rPr>
                        <a:t>Id </a:t>
                      </a:r>
                      <a:r>
                        <a:rPr lang="en-US" sz="1400" dirty="0">
                          <a:effectLst/>
                          <a:latin typeface="+mn-lt"/>
                          <a:ea typeface="Times New Roman"/>
                        </a:rPr>
                        <a:t>of inquires</a:t>
                      </a:r>
                    </a:p>
                  </a:txBody>
                  <a:tcPr marL="68580" marR="68580" marT="0" marB="0"/>
                </a:tc>
                <a:extLst>
                  <a:ext uri="{0D108BD9-81ED-4DB2-BD59-A6C34878D82A}">
                    <a16:rowId xmlns:a16="http://schemas.microsoft.com/office/drawing/2014/main" val="10003"/>
                  </a:ext>
                </a:extLst>
              </a:tr>
              <a:tr h="539251">
                <a:tc>
                  <a:txBody>
                    <a:bodyPr/>
                    <a:lstStyle/>
                    <a:p>
                      <a:pPr marL="0" marR="0" algn="ctr">
                        <a:spcBef>
                          <a:spcPts val="0"/>
                        </a:spcBef>
                        <a:spcAft>
                          <a:spcPts val="0"/>
                        </a:spcAft>
                      </a:pPr>
                      <a:r>
                        <a:rPr lang="en-US" sz="1400" dirty="0" err="1">
                          <a:effectLst/>
                          <a:latin typeface="+mn-lt"/>
                          <a:ea typeface="Times New Roman"/>
                        </a:rPr>
                        <a:t>MobileNumber</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Char</a:t>
                      </a:r>
                    </a:p>
                  </a:txBody>
                  <a:tcPr marL="68580" marR="68580" marT="0" marB="0"/>
                </a:tc>
                <a:tc>
                  <a:txBody>
                    <a:bodyPr/>
                    <a:lstStyle/>
                    <a:p>
                      <a:pPr marL="0" marR="0" algn="ctr">
                        <a:spcBef>
                          <a:spcPts val="0"/>
                        </a:spcBef>
                        <a:spcAft>
                          <a:spcPts val="0"/>
                        </a:spcAft>
                      </a:pPr>
                      <a:r>
                        <a:rPr lang="en-US" sz="1400" dirty="0">
                          <a:effectLst/>
                          <a:latin typeface="+mn-lt"/>
                        </a:rPr>
                        <a:t>10</a:t>
                      </a: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err="1">
                          <a:effectLst/>
                          <a:latin typeface="+mn-lt"/>
                          <a:ea typeface="Times New Roman"/>
                        </a:rPr>
                        <a:t>Mobail</a:t>
                      </a:r>
                      <a:r>
                        <a:rPr lang="en-US" sz="1400" dirty="0">
                          <a:effectLst/>
                          <a:latin typeface="+mn-lt"/>
                          <a:ea typeface="Times New Roman"/>
                        </a:rPr>
                        <a:t> number of inquires</a:t>
                      </a:r>
                    </a:p>
                  </a:txBody>
                  <a:tcPr marL="68580" marR="68580" marT="0" marB="0"/>
                </a:tc>
                <a:extLst>
                  <a:ext uri="{0D108BD9-81ED-4DB2-BD59-A6C34878D82A}">
                    <a16:rowId xmlns:a16="http://schemas.microsoft.com/office/drawing/2014/main" val="10004"/>
                  </a:ext>
                </a:extLst>
              </a:tr>
              <a:tr h="666891">
                <a:tc>
                  <a:txBody>
                    <a:bodyPr/>
                    <a:lstStyle/>
                    <a:p>
                      <a:pPr marL="0" marR="0" algn="ctr">
                        <a:spcBef>
                          <a:spcPts val="0"/>
                        </a:spcBef>
                        <a:spcAft>
                          <a:spcPts val="0"/>
                        </a:spcAft>
                      </a:pPr>
                      <a:r>
                        <a:rPr lang="en-US" sz="1400" dirty="0">
                          <a:effectLst/>
                          <a:latin typeface="+mn-lt"/>
                          <a:ea typeface="Times New Roman"/>
                        </a:rPr>
                        <a:t>Subject</a:t>
                      </a:r>
                    </a:p>
                  </a:txBody>
                  <a:tcPr marL="68580" marR="68580" marT="0" marB="0"/>
                </a:tc>
                <a:tc>
                  <a:txBody>
                    <a:bodyPr/>
                    <a:lstStyle/>
                    <a:p>
                      <a:pPr marL="0" marR="0" algn="ctr">
                        <a:spcBef>
                          <a:spcPts val="0"/>
                        </a:spcBef>
                        <a:spcAft>
                          <a:spcPts val="0"/>
                        </a:spcAft>
                      </a:pPr>
                      <a:r>
                        <a:rPr lang="en-US" sz="1400" dirty="0">
                          <a:effectLst/>
                          <a:latin typeface="+mn-lt"/>
                          <a:ea typeface="Times New Roman"/>
                        </a:rPr>
                        <a:t>Varchar</a:t>
                      </a:r>
                    </a:p>
                  </a:txBody>
                  <a:tcPr marL="68580" marR="68580" marT="0" marB="0"/>
                </a:tc>
                <a:tc>
                  <a:txBody>
                    <a:bodyPr/>
                    <a:lstStyle/>
                    <a:p>
                      <a:pPr marL="0" marR="0" algn="ctr">
                        <a:spcBef>
                          <a:spcPts val="0"/>
                        </a:spcBef>
                        <a:spcAft>
                          <a:spcPts val="0"/>
                        </a:spcAft>
                      </a:pPr>
                      <a:r>
                        <a:rPr lang="en-US" sz="1400" dirty="0">
                          <a:effectLst/>
                          <a:latin typeface="+mn-lt"/>
                          <a:ea typeface="Times New Roman"/>
                        </a:rPr>
                        <a:t>100</a:t>
                      </a:r>
                    </a:p>
                  </a:txBody>
                  <a:tcPr marL="68580" marR="68580" marT="0" marB="0"/>
                </a:tc>
                <a:tc>
                  <a:txBody>
                    <a:bodyPr/>
                    <a:lstStyle/>
                    <a:p>
                      <a:pPr algn="ctr"/>
                      <a:endParaRPr lang="en-US" sz="1400" dirty="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Subject of inquiry</a:t>
                      </a:r>
                    </a:p>
                  </a:txBody>
                  <a:tcPr marL="68580" marR="68580" marT="0" marB="0"/>
                </a:tc>
                <a:extLst>
                  <a:ext uri="{0D108BD9-81ED-4DB2-BD59-A6C34878D82A}">
                    <a16:rowId xmlns:a16="http://schemas.microsoft.com/office/drawing/2014/main" val="10005"/>
                  </a:ext>
                </a:extLst>
              </a:tr>
              <a:tr h="539251">
                <a:tc>
                  <a:txBody>
                    <a:bodyPr/>
                    <a:lstStyle/>
                    <a:p>
                      <a:pPr marL="0" marR="0" algn="ctr">
                        <a:spcBef>
                          <a:spcPts val="0"/>
                        </a:spcBef>
                        <a:spcAft>
                          <a:spcPts val="0"/>
                        </a:spcAft>
                      </a:pPr>
                      <a:r>
                        <a:rPr lang="en-US" sz="1400" dirty="0">
                          <a:effectLst/>
                          <a:latin typeface="+mn-lt"/>
                          <a:ea typeface="Times New Roman"/>
                        </a:rPr>
                        <a:t>Description</a:t>
                      </a:r>
                    </a:p>
                  </a:txBody>
                  <a:tcPr marL="68580" marR="68580" marT="0" marB="0"/>
                </a:tc>
                <a:tc>
                  <a:txBody>
                    <a:bodyPr/>
                    <a:lstStyle/>
                    <a:p>
                      <a:pPr marL="0" marR="0" algn="ctr">
                        <a:spcBef>
                          <a:spcPts val="0"/>
                        </a:spcBef>
                        <a:spcAft>
                          <a:spcPts val="0"/>
                        </a:spcAft>
                      </a:pPr>
                      <a:r>
                        <a:rPr lang="en-US" sz="1400" dirty="0" err="1">
                          <a:effectLst/>
                          <a:latin typeface="+mn-lt"/>
                          <a:ea typeface="Times New Roman"/>
                        </a:rPr>
                        <a:t>Mediumtext</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Description of enquiry</a:t>
                      </a:r>
                    </a:p>
                  </a:txBody>
                  <a:tcPr marL="68580" marR="68580" marT="0" marB="0"/>
                </a:tc>
                <a:extLst>
                  <a:ext uri="{0D108BD9-81ED-4DB2-BD59-A6C34878D82A}">
                    <a16:rowId xmlns:a16="http://schemas.microsoft.com/office/drawing/2014/main" val="10006"/>
                  </a:ext>
                </a:extLst>
              </a:tr>
              <a:tr h="539251">
                <a:tc>
                  <a:txBody>
                    <a:bodyPr/>
                    <a:lstStyle/>
                    <a:p>
                      <a:pPr marL="0" marR="0" algn="ctr">
                        <a:spcBef>
                          <a:spcPts val="0"/>
                        </a:spcBef>
                        <a:spcAft>
                          <a:spcPts val="0"/>
                        </a:spcAft>
                      </a:pPr>
                      <a:r>
                        <a:rPr lang="en-US" sz="1400" dirty="0" err="1">
                          <a:effectLst/>
                          <a:latin typeface="+mn-lt"/>
                          <a:ea typeface="Times New Roman"/>
                        </a:rPr>
                        <a:t>PostingDate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Timestamp</a:t>
                      </a:r>
                    </a:p>
                  </a:txBody>
                  <a:tcPr marL="68580" marR="68580" marT="0" marB="0"/>
                </a:tc>
                <a:tc>
                  <a:txBody>
                    <a:bodyPr/>
                    <a:lstStyle/>
                    <a:p>
                      <a:pPr marL="0" marR="0" algn="ctr">
                        <a:spcBef>
                          <a:spcPts val="0"/>
                        </a:spcBef>
                        <a:spcAft>
                          <a:spcPts val="0"/>
                        </a:spcAft>
                      </a:pP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algn="ctr"/>
                      <a:r>
                        <a:rPr lang="en-US" sz="1400" dirty="0">
                          <a:effectLst/>
                          <a:latin typeface="+mn-lt"/>
                        </a:rPr>
                        <a:t>Date of posting of enquiry</a:t>
                      </a:r>
                    </a:p>
                  </a:txBody>
                  <a:tcPr marL="68580" marR="68580" marT="0" marB="0"/>
                </a:tc>
                <a:extLst>
                  <a:ext uri="{0D108BD9-81ED-4DB2-BD59-A6C34878D82A}">
                    <a16:rowId xmlns:a16="http://schemas.microsoft.com/office/drawing/2014/main" val="10007"/>
                  </a:ext>
                </a:extLst>
              </a:tr>
              <a:tr h="539251">
                <a:tc>
                  <a:txBody>
                    <a:bodyPr/>
                    <a:lstStyle/>
                    <a:p>
                      <a:pPr marL="0" marR="0" algn="ctr">
                        <a:spcBef>
                          <a:spcPts val="0"/>
                        </a:spcBef>
                        <a:spcAft>
                          <a:spcPts val="0"/>
                        </a:spcAft>
                      </a:pPr>
                      <a:r>
                        <a:rPr lang="en-US" sz="1400" dirty="0">
                          <a:effectLst/>
                          <a:latin typeface="+mn-lt"/>
                          <a:ea typeface="Times New Roman"/>
                        </a:rPr>
                        <a:t>Status</a:t>
                      </a:r>
                    </a:p>
                  </a:txBody>
                  <a:tcPr marL="68580" marR="68580" marT="0" marB="0"/>
                </a:tc>
                <a:tc>
                  <a:txBody>
                    <a:bodyPr/>
                    <a:lstStyle/>
                    <a:p>
                      <a:pPr marL="0" marR="0" algn="ctr">
                        <a:spcBef>
                          <a:spcPts val="0"/>
                        </a:spcBef>
                        <a:spcAft>
                          <a:spcPts val="0"/>
                        </a:spcAft>
                      </a:pPr>
                      <a:r>
                        <a:rPr lang="en-US" sz="1400" dirty="0">
                          <a:effectLst/>
                          <a:latin typeface="+mn-lt"/>
                        </a:rPr>
                        <a:t>Int</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11</a:t>
                      </a: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Status of enquiry</a:t>
                      </a:r>
                    </a:p>
                  </a:txBody>
                  <a:tcPr marL="68580" marR="68580" marT="0" marB="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471828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87584" y="178130"/>
            <a:ext cx="4263242" cy="461665"/>
          </a:xfrm>
          <a:prstGeom prst="rect">
            <a:avLst/>
          </a:prstGeom>
          <a:noFill/>
        </p:spPr>
        <p:txBody>
          <a:bodyPr wrap="square" rtlCol="0">
            <a:spAutoFit/>
          </a:bodyPr>
          <a:lstStyle/>
          <a:p>
            <a:pPr algn="ctr"/>
            <a:r>
              <a:rPr lang="en-US" sz="2400" b="1" dirty="0"/>
              <a:t>Table Name: </a:t>
            </a:r>
            <a:r>
              <a:rPr lang="en-US" sz="2400" b="1" dirty="0" err="1"/>
              <a:t>tblpages</a:t>
            </a:r>
            <a:endParaRPr lang="en-US" sz="2400" b="1" dirty="0"/>
          </a:p>
        </p:txBody>
      </p:sp>
      <p:graphicFrame>
        <p:nvGraphicFramePr>
          <p:cNvPr id="2" name="Table 1"/>
          <p:cNvGraphicFramePr>
            <a:graphicFrameLocks noGrp="1"/>
          </p:cNvGraphicFramePr>
          <p:nvPr>
            <p:extLst>
              <p:ext uri="{D42A27DB-BD31-4B8C-83A1-F6EECF244321}">
                <p14:modId xmlns:p14="http://schemas.microsoft.com/office/powerpoint/2010/main" val="2250715513"/>
              </p:ext>
            </p:extLst>
          </p:nvPr>
        </p:nvGraphicFramePr>
        <p:xfrm>
          <a:off x="629955" y="681399"/>
          <a:ext cx="9902930" cy="1506269"/>
        </p:xfrm>
        <a:graphic>
          <a:graphicData uri="http://schemas.openxmlformats.org/drawingml/2006/table">
            <a:tbl>
              <a:tblPr firstRow="1" bandRow="1">
                <a:tableStyleId>{5FD0F851-EC5A-4D38-B0AD-8093EC10F338}</a:tableStyleId>
              </a:tblPr>
              <a:tblGrid>
                <a:gridCol w="1569894">
                  <a:extLst>
                    <a:ext uri="{9D8B030D-6E8A-4147-A177-3AD203B41FA5}">
                      <a16:colId xmlns:a16="http://schemas.microsoft.com/office/drawing/2014/main" val="20000"/>
                    </a:ext>
                  </a:extLst>
                </a:gridCol>
                <a:gridCol w="1954662">
                  <a:extLst>
                    <a:ext uri="{9D8B030D-6E8A-4147-A177-3AD203B41FA5}">
                      <a16:colId xmlns:a16="http://schemas.microsoft.com/office/drawing/2014/main" val="20001"/>
                    </a:ext>
                  </a:extLst>
                </a:gridCol>
                <a:gridCol w="909890">
                  <a:extLst>
                    <a:ext uri="{9D8B030D-6E8A-4147-A177-3AD203B41FA5}">
                      <a16:colId xmlns:a16="http://schemas.microsoft.com/office/drawing/2014/main" val="20002"/>
                    </a:ext>
                  </a:extLst>
                </a:gridCol>
                <a:gridCol w="2279297">
                  <a:extLst>
                    <a:ext uri="{9D8B030D-6E8A-4147-A177-3AD203B41FA5}">
                      <a16:colId xmlns:a16="http://schemas.microsoft.com/office/drawing/2014/main" val="20003"/>
                    </a:ext>
                  </a:extLst>
                </a:gridCol>
                <a:gridCol w="3189187">
                  <a:extLst>
                    <a:ext uri="{9D8B030D-6E8A-4147-A177-3AD203B41FA5}">
                      <a16:colId xmlns:a16="http://schemas.microsoft.com/office/drawing/2014/main" val="20004"/>
                    </a:ext>
                  </a:extLst>
                </a:gridCol>
              </a:tblGrid>
              <a:tr h="373690">
                <a:tc>
                  <a:txBody>
                    <a:bodyPr/>
                    <a:lstStyle/>
                    <a:p>
                      <a:pPr marL="0" marR="0" algn="ctr">
                        <a:spcBef>
                          <a:spcPts val="0"/>
                        </a:spcBef>
                        <a:spcAft>
                          <a:spcPts val="0"/>
                        </a:spcAft>
                      </a:pPr>
                      <a:r>
                        <a:rPr lang="en-US" sz="1400" dirty="0">
                          <a:effectLst/>
                        </a:rPr>
                        <a:t>FIELD NAME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a:effectLst/>
                        </a:rPr>
                        <a:t>DATA TYPE</a:t>
                      </a:r>
                      <a:endParaRPr lang="en-US" sz="140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a:effectLst/>
                        </a:rPr>
                        <a:t>SIZE</a:t>
                      </a:r>
                      <a:endParaRPr lang="en-US" sz="140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a:effectLst/>
                        </a:rPr>
                        <a:t>CONSTRAINT</a:t>
                      </a:r>
                      <a:endParaRPr lang="en-US" sz="140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a:effectLst/>
                        </a:rPr>
                        <a:t>DESCRIPTION</a:t>
                      </a:r>
                      <a:endParaRPr lang="en-US" sz="1400">
                        <a:effectLst/>
                        <a:latin typeface="Times New Roman"/>
                        <a:ea typeface="Times New Roman"/>
                      </a:endParaRPr>
                    </a:p>
                  </a:txBody>
                  <a:tcPr marL="68580" marR="68580" marT="0" marB="0"/>
                </a:tc>
                <a:extLst>
                  <a:ext uri="{0D108BD9-81ED-4DB2-BD59-A6C34878D82A}">
                    <a16:rowId xmlns:a16="http://schemas.microsoft.com/office/drawing/2014/main" val="10000"/>
                  </a:ext>
                </a:extLst>
              </a:tr>
              <a:tr h="334116">
                <a:tc>
                  <a:txBody>
                    <a:bodyPr/>
                    <a:lstStyle/>
                    <a:p>
                      <a:pPr marL="0" marR="0" algn="ctr">
                        <a:spcBef>
                          <a:spcPts val="0"/>
                        </a:spcBef>
                        <a:spcAft>
                          <a:spcPts val="0"/>
                        </a:spcAft>
                      </a:pPr>
                      <a:r>
                        <a:rPr lang="en-US" sz="1400" dirty="0">
                          <a:effectLst/>
                          <a:latin typeface="Times New Roman"/>
                          <a:ea typeface="Times New Roman"/>
                        </a:rPr>
                        <a:t>Id</a:t>
                      </a:r>
                    </a:p>
                  </a:txBody>
                  <a:tcPr marL="68580" marR="68580" marT="0" marB="0"/>
                </a:tc>
                <a:tc>
                  <a:txBody>
                    <a:bodyPr/>
                    <a:lstStyle/>
                    <a:p>
                      <a:pPr marL="0" marR="0" algn="ctr">
                        <a:spcBef>
                          <a:spcPts val="0"/>
                        </a:spcBef>
                        <a:spcAft>
                          <a:spcPts val="0"/>
                        </a:spcAft>
                      </a:pPr>
                      <a:r>
                        <a:rPr lang="en-US" sz="1400" dirty="0">
                          <a:effectLst/>
                        </a:rPr>
                        <a:t>Int</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11</a:t>
                      </a:r>
                    </a:p>
                  </a:txBody>
                  <a:tcPr marL="68580" marR="68580" marT="0" marB="0"/>
                </a:tc>
                <a:tc>
                  <a:txBody>
                    <a:bodyPr/>
                    <a:lstStyle/>
                    <a:p>
                      <a:pPr marL="0" marR="0" algn="ctr">
                        <a:spcBef>
                          <a:spcPts val="0"/>
                        </a:spcBef>
                        <a:spcAft>
                          <a:spcPts val="0"/>
                        </a:spcAft>
                      </a:pPr>
                      <a:r>
                        <a:rPr lang="en-US" sz="1400" dirty="0">
                          <a:effectLst/>
                        </a:rPr>
                        <a:t>Primary key</a:t>
                      </a:r>
                    </a:p>
                    <a:p>
                      <a:pPr marL="0" marR="0" algn="ctr">
                        <a:spcBef>
                          <a:spcPts val="0"/>
                        </a:spcBef>
                        <a:spcAft>
                          <a:spcPts val="0"/>
                        </a:spcAft>
                      </a:pPr>
                      <a:r>
                        <a:rPr lang="en-US" sz="1400" dirty="0">
                          <a:effectLst/>
                          <a:latin typeface="Times New Roman"/>
                          <a:ea typeface="Times New Roman"/>
                        </a:rPr>
                        <a:t>Auto Increment</a:t>
                      </a:r>
                    </a:p>
                  </a:txBody>
                  <a:tcPr marL="68580" marR="68580" marT="0" marB="0"/>
                </a:tc>
                <a:tc>
                  <a:txBody>
                    <a:bodyPr/>
                    <a:lstStyle/>
                    <a:p>
                      <a:pPr marL="0" marR="0" algn="ctr">
                        <a:spcBef>
                          <a:spcPts val="0"/>
                        </a:spcBef>
                        <a:spcAft>
                          <a:spcPts val="0"/>
                        </a:spcAft>
                      </a:pPr>
                      <a:r>
                        <a:rPr lang="en-US" sz="1400" dirty="0">
                          <a:effectLst/>
                        </a:rPr>
                        <a:t>Unique number</a:t>
                      </a:r>
                      <a:endParaRPr lang="en-US" sz="1400" dirty="0">
                        <a:effectLst/>
                        <a:latin typeface="Times New Roman"/>
                        <a:ea typeface="Times New Roman"/>
                      </a:endParaRPr>
                    </a:p>
                  </a:txBody>
                  <a:tcPr marL="68580" marR="68580" marT="0" marB="0"/>
                </a:tc>
                <a:extLst>
                  <a:ext uri="{0D108BD9-81ED-4DB2-BD59-A6C34878D82A}">
                    <a16:rowId xmlns:a16="http://schemas.microsoft.com/office/drawing/2014/main" val="10001"/>
                  </a:ext>
                </a:extLst>
              </a:tr>
              <a:tr h="373690">
                <a:tc>
                  <a:txBody>
                    <a:bodyPr/>
                    <a:lstStyle/>
                    <a:p>
                      <a:pPr marL="0" marR="0" algn="ctr">
                        <a:spcBef>
                          <a:spcPts val="0"/>
                        </a:spcBef>
                        <a:spcAft>
                          <a:spcPts val="0"/>
                        </a:spcAft>
                      </a:pPr>
                      <a:r>
                        <a:rPr lang="en-US" sz="1400" dirty="0">
                          <a:effectLst/>
                          <a:latin typeface="Times New Roman"/>
                          <a:ea typeface="Times New Roman"/>
                        </a:rPr>
                        <a:t>Type</a:t>
                      </a:r>
                    </a:p>
                  </a:txBody>
                  <a:tcPr marL="68580" marR="68580" marT="0" marB="0"/>
                </a:tc>
                <a:tc>
                  <a:txBody>
                    <a:bodyPr/>
                    <a:lstStyle/>
                    <a:p>
                      <a:pPr marL="0" marR="0" algn="ctr">
                        <a:spcBef>
                          <a:spcPts val="0"/>
                        </a:spcBef>
                        <a:spcAft>
                          <a:spcPts val="0"/>
                        </a:spcAft>
                      </a:pPr>
                      <a:r>
                        <a:rPr lang="en-US" sz="1400" dirty="0">
                          <a:effectLst/>
                        </a:rPr>
                        <a:t>Varchar</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255</a:t>
                      </a:r>
                      <a:endParaRPr lang="en-US" sz="1400" dirty="0">
                        <a:effectLst/>
                        <a:latin typeface="Times New Roman"/>
                        <a:ea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Type of page for Changing</a:t>
                      </a:r>
                    </a:p>
                  </a:txBody>
                  <a:tcPr marL="68580" marR="68580" marT="0" marB="0"/>
                </a:tc>
                <a:extLst>
                  <a:ext uri="{0D108BD9-81ED-4DB2-BD59-A6C34878D82A}">
                    <a16:rowId xmlns:a16="http://schemas.microsoft.com/office/drawing/2014/main" val="10002"/>
                  </a:ext>
                </a:extLst>
              </a:tr>
              <a:tr h="332169">
                <a:tc>
                  <a:txBody>
                    <a:bodyPr/>
                    <a:lstStyle/>
                    <a:p>
                      <a:pPr marL="0" marR="0" algn="ctr">
                        <a:spcBef>
                          <a:spcPts val="0"/>
                        </a:spcBef>
                        <a:spcAft>
                          <a:spcPts val="0"/>
                        </a:spcAft>
                      </a:pPr>
                      <a:r>
                        <a:rPr lang="en-US" sz="1400" dirty="0">
                          <a:effectLst/>
                          <a:latin typeface="Times New Roman"/>
                          <a:ea typeface="Times New Roman"/>
                        </a:rPr>
                        <a:t>detail</a:t>
                      </a:r>
                    </a:p>
                  </a:txBody>
                  <a:tcPr marL="68580" marR="68580" marT="0" marB="0"/>
                </a:tc>
                <a:tc>
                  <a:txBody>
                    <a:bodyPr/>
                    <a:lstStyle/>
                    <a:p>
                      <a:pPr marL="0" marR="0" algn="ctr">
                        <a:spcBef>
                          <a:spcPts val="0"/>
                        </a:spcBef>
                        <a:spcAft>
                          <a:spcPts val="0"/>
                        </a:spcAft>
                      </a:pPr>
                      <a:r>
                        <a:rPr lang="en-US" sz="1400" dirty="0" err="1">
                          <a:effectLst/>
                          <a:latin typeface="Times New Roman"/>
                          <a:ea typeface="Times New Roman"/>
                        </a:rPr>
                        <a:t>longtext</a:t>
                      </a:r>
                      <a:endParaRPr lang="en-US" sz="1400" dirty="0">
                        <a:effectLst/>
                        <a:latin typeface="Times New Roman"/>
                        <a:ea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Detail about page</a:t>
                      </a:r>
                    </a:p>
                  </a:txBody>
                  <a:tcPr marL="68580" marR="68580" marT="0" marB="0"/>
                </a:tc>
                <a:extLst>
                  <a:ext uri="{0D108BD9-81ED-4DB2-BD59-A6C34878D82A}">
                    <a16:rowId xmlns:a16="http://schemas.microsoft.com/office/drawing/2014/main" val="10003"/>
                  </a:ext>
                </a:extLst>
              </a:tr>
            </a:tbl>
          </a:graphicData>
        </a:graphic>
      </p:graphicFrame>
      <p:sp>
        <p:nvSpPr>
          <p:cNvPr id="3" name="TextBox 2"/>
          <p:cNvSpPr txBox="1"/>
          <p:nvPr/>
        </p:nvSpPr>
        <p:spPr>
          <a:xfrm>
            <a:off x="3411330" y="2462507"/>
            <a:ext cx="4340181" cy="461665"/>
          </a:xfrm>
          <a:prstGeom prst="rect">
            <a:avLst/>
          </a:prstGeom>
          <a:noFill/>
        </p:spPr>
        <p:txBody>
          <a:bodyPr wrap="square" rtlCol="0">
            <a:spAutoFit/>
          </a:bodyPr>
          <a:lstStyle/>
          <a:p>
            <a:pPr algn="ctr"/>
            <a:r>
              <a:rPr lang="en-US" sz="2400" b="1" dirty="0"/>
              <a:t>Table Name : </a:t>
            </a:r>
            <a:r>
              <a:rPr lang="en-US" sz="2400" b="1" dirty="0" err="1"/>
              <a:t>tblissues</a:t>
            </a:r>
            <a:endParaRPr lang="en-US" sz="2400" b="1" dirty="0"/>
          </a:p>
        </p:txBody>
      </p:sp>
      <p:graphicFrame>
        <p:nvGraphicFramePr>
          <p:cNvPr id="4" name="Table 3"/>
          <p:cNvGraphicFramePr>
            <a:graphicFrameLocks noGrp="1"/>
          </p:cNvGraphicFramePr>
          <p:nvPr>
            <p:extLst>
              <p:ext uri="{D42A27DB-BD31-4B8C-83A1-F6EECF244321}">
                <p14:modId xmlns:p14="http://schemas.microsoft.com/office/powerpoint/2010/main" val="2885627426"/>
              </p:ext>
            </p:extLst>
          </p:nvPr>
        </p:nvGraphicFramePr>
        <p:xfrm>
          <a:off x="629955" y="3199011"/>
          <a:ext cx="9902930" cy="3318000"/>
        </p:xfrm>
        <a:graphic>
          <a:graphicData uri="http://schemas.openxmlformats.org/drawingml/2006/table">
            <a:tbl>
              <a:tblPr firstRow="1" bandRow="1">
                <a:tableStyleId>{5FD0F851-EC5A-4D38-B0AD-8093EC10F338}</a:tableStyleId>
              </a:tblPr>
              <a:tblGrid>
                <a:gridCol w="2130281">
                  <a:extLst>
                    <a:ext uri="{9D8B030D-6E8A-4147-A177-3AD203B41FA5}">
                      <a16:colId xmlns:a16="http://schemas.microsoft.com/office/drawing/2014/main" val="20000"/>
                    </a:ext>
                  </a:extLst>
                </a:gridCol>
                <a:gridCol w="1823214">
                  <a:extLst>
                    <a:ext uri="{9D8B030D-6E8A-4147-A177-3AD203B41FA5}">
                      <a16:colId xmlns:a16="http://schemas.microsoft.com/office/drawing/2014/main" val="20001"/>
                    </a:ext>
                  </a:extLst>
                </a:gridCol>
                <a:gridCol w="863627">
                  <a:extLst>
                    <a:ext uri="{9D8B030D-6E8A-4147-A177-3AD203B41FA5}">
                      <a16:colId xmlns:a16="http://schemas.microsoft.com/office/drawing/2014/main" val="20002"/>
                    </a:ext>
                  </a:extLst>
                </a:gridCol>
                <a:gridCol w="2111090">
                  <a:extLst>
                    <a:ext uri="{9D8B030D-6E8A-4147-A177-3AD203B41FA5}">
                      <a16:colId xmlns:a16="http://schemas.microsoft.com/office/drawing/2014/main" val="20003"/>
                    </a:ext>
                  </a:extLst>
                </a:gridCol>
                <a:gridCol w="2974718">
                  <a:extLst>
                    <a:ext uri="{9D8B030D-6E8A-4147-A177-3AD203B41FA5}">
                      <a16:colId xmlns:a16="http://schemas.microsoft.com/office/drawing/2014/main" val="20004"/>
                    </a:ext>
                  </a:extLst>
                </a:gridCol>
              </a:tblGrid>
              <a:tr h="414750">
                <a:tc>
                  <a:txBody>
                    <a:bodyPr/>
                    <a:lstStyle/>
                    <a:p>
                      <a:pPr marL="0" marR="0" algn="ctr">
                        <a:spcBef>
                          <a:spcPts val="0"/>
                        </a:spcBef>
                        <a:spcAft>
                          <a:spcPts val="0"/>
                        </a:spcAft>
                      </a:pPr>
                      <a:r>
                        <a:rPr lang="en-US" sz="1400" dirty="0">
                          <a:effectLst/>
                        </a:rPr>
                        <a:t>FIELD NAME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a:effectLst/>
                        </a:rPr>
                        <a:t>DATA TYPE</a:t>
                      </a:r>
                      <a:endParaRPr lang="en-US" sz="140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SIZE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CONSTRAINT </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DESCRIPTION</a:t>
                      </a:r>
                      <a:endParaRPr lang="en-US" sz="1400" dirty="0">
                        <a:effectLst/>
                        <a:latin typeface="Times New Roman"/>
                        <a:ea typeface="Times New Roman"/>
                      </a:endParaRPr>
                    </a:p>
                  </a:txBody>
                  <a:tcPr marL="68580" marR="68580" marT="0" marB="0"/>
                </a:tc>
                <a:extLst>
                  <a:ext uri="{0D108BD9-81ED-4DB2-BD59-A6C34878D82A}">
                    <a16:rowId xmlns:a16="http://schemas.microsoft.com/office/drawing/2014/main" val="10000"/>
                  </a:ext>
                </a:extLst>
              </a:tr>
              <a:tr h="414750">
                <a:tc>
                  <a:txBody>
                    <a:bodyPr/>
                    <a:lstStyle/>
                    <a:p>
                      <a:pPr marL="0" marR="0" algn="ctr">
                        <a:spcBef>
                          <a:spcPts val="0"/>
                        </a:spcBef>
                        <a:spcAft>
                          <a:spcPts val="0"/>
                        </a:spcAft>
                      </a:pPr>
                      <a:r>
                        <a:rPr lang="en-US" sz="1400" dirty="0">
                          <a:effectLst/>
                        </a:rPr>
                        <a:t>Id</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a:effectLst/>
                        </a:rPr>
                        <a:t>Int</a:t>
                      </a:r>
                      <a:endParaRPr lang="en-US" sz="140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a:effectLst/>
                        </a:rPr>
                        <a:t>4</a:t>
                      </a:r>
                      <a:endParaRPr lang="en-US" sz="140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Primary key</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Unique number</a:t>
                      </a:r>
                      <a:endParaRPr lang="en-US" sz="1400" dirty="0">
                        <a:effectLst/>
                        <a:latin typeface="Times New Roman"/>
                        <a:ea typeface="Times New Roman"/>
                      </a:endParaRPr>
                    </a:p>
                  </a:txBody>
                  <a:tcPr marL="68580" marR="68580" marT="0" marB="0"/>
                </a:tc>
                <a:extLst>
                  <a:ext uri="{0D108BD9-81ED-4DB2-BD59-A6C34878D82A}">
                    <a16:rowId xmlns:a16="http://schemas.microsoft.com/office/drawing/2014/main" val="10001"/>
                  </a:ext>
                </a:extLst>
              </a:tr>
              <a:tr h="414750">
                <a:tc>
                  <a:txBody>
                    <a:bodyPr/>
                    <a:lstStyle/>
                    <a:p>
                      <a:pPr marL="0" marR="0" algn="ctr">
                        <a:spcBef>
                          <a:spcPts val="0"/>
                        </a:spcBef>
                        <a:spcAft>
                          <a:spcPts val="0"/>
                        </a:spcAft>
                      </a:pPr>
                      <a:r>
                        <a:rPr lang="en-US" sz="1400" dirty="0" err="1">
                          <a:effectLst/>
                          <a:latin typeface="Times New Roman"/>
                          <a:ea typeface="Times New Roman"/>
                        </a:rPr>
                        <a:t>UserEmail</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err="1">
                          <a:effectLst/>
                        </a:rPr>
                        <a:t>Varchar</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100</a:t>
                      </a:r>
                      <a:endParaRPr lang="en-US" sz="1400" dirty="0">
                        <a:effectLst/>
                        <a:latin typeface="Times New Roman"/>
                        <a:ea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Email of person</a:t>
                      </a:r>
                    </a:p>
                  </a:txBody>
                  <a:tcPr marL="68580" marR="68580" marT="0" marB="0"/>
                </a:tc>
                <a:extLst>
                  <a:ext uri="{0D108BD9-81ED-4DB2-BD59-A6C34878D82A}">
                    <a16:rowId xmlns:a16="http://schemas.microsoft.com/office/drawing/2014/main" val="10002"/>
                  </a:ext>
                </a:extLst>
              </a:tr>
              <a:tr h="414750">
                <a:tc>
                  <a:txBody>
                    <a:bodyPr/>
                    <a:lstStyle/>
                    <a:p>
                      <a:pPr marL="0" marR="0" algn="ctr">
                        <a:spcBef>
                          <a:spcPts val="0"/>
                        </a:spcBef>
                        <a:spcAft>
                          <a:spcPts val="0"/>
                        </a:spcAft>
                      </a:pPr>
                      <a:r>
                        <a:rPr lang="en-US" sz="1400" dirty="0">
                          <a:effectLst/>
                          <a:latin typeface="Times New Roman"/>
                          <a:ea typeface="Times New Roman"/>
                        </a:rPr>
                        <a:t>Issue</a:t>
                      </a:r>
                    </a:p>
                  </a:txBody>
                  <a:tcPr marL="68580" marR="68580" marT="0" marB="0"/>
                </a:tc>
                <a:tc>
                  <a:txBody>
                    <a:bodyPr/>
                    <a:lstStyle/>
                    <a:p>
                      <a:pPr marL="0" marR="0" algn="ctr">
                        <a:spcBef>
                          <a:spcPts val="0"/>
                        </a:spcBef>
                        <a:spcAft>
                          <a:spcPts val="0"/>
                        </a:spcAft>
                      </a:pPr>
                      <a:r>
                        <a:rPr lang="en-US" sz="1400" dirty="0" err="1">
                          <a:effectLst/>
                        </a:rPr>
                        <a:t>Varchar</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100</a:t>
                      </a:r>
                      <a:endParaRPr lang="en-US" sz="1400" dirty="0">
                        <a:effectLst/>
                        <a:latin typeface="Times New Roman"/>
                        <a:ea typeface="Times New Roman"/>
                      </a:endParaRP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Subject of issue</a:t>
                      </a:r>
                    </a:p>
                  </a:txBody>
                  <a:tcPr marL="68580" marR="68580" marT="0" marB="0"/>
                </a:tc>
                <a:extLst>
                  <a:ext uri="{0D108BD9-81ED-4DB2-BD59-A6C34878D82A}">
                    <a16:rowId xmlns:a16="http://schemas.microsoft.com/office/drawing/2014/main" val="10003"/>
                  </a:ext>
                </a:extLst>
              </a:tr>
              <a:tr h="414750">
                <a:tc>
                  <a:txBody>
                    <a:bodyPr/>
                    <a:lstStyle/>
                    <a:p>
                      <a:pPr marL="0" marR="0" algn="ctr">
                        <a:spcBef>
                          <a:spcPts val="0"/>
                        </a:spcBef>
                        <a:spcAft>
                          <a:spcPts val="0"/>
                        </a:spcAft>
                      </a:pPr>
                      <a:r>
                        <a:rPr lang="en-US" sz="1400" dirty="0">
                          <a:effectLst/>
                        </a:rPr>
                        <a:t>Description</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err="1">
                          <a:effectLst/>
                        </a:rPr>
                        <a:t>Mediumtext</a:t>
                      </a:r>
                      <a:endParaRPr lang="en-US" sz="1400" dirty="0">
                        <a:effectLst/>
                        <a:latin typeface="Times New Roman"/>
                        <a:ea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marL="0" marR="0" algn="ctr">
                        <a:spcBef>
                          <a:spcPts val="0"/>
                        </a:spcBef>
                        <a:spcAft>
                          <a:spcPts val="0"/>
                        </a:spcAft>
                      </a:pPr>
                      <a:r>
                        <a:rPr lang="en-US" sz="1400" dirty="0">
                          <a:effectLst/>
                        </a:rPr>
                        <a:t>Description of issue</a:t>
                      </a:r>
                      <a:endParaRPr lang="en-US" sz="1400" dirty="0">
                        <a:effectLst/>
                        <a:latin typeface="Times New Roman"/>
                        <a:ea typeface="Times New Roman"/>
                      </a:endParaRPr>
                    </a:p>
                  </a:txBody>
                  <a:tcPr marL="68580" marR="68580" marT="0" marB="0"/>
                </a:tc>
                <a:extLst>
                  <a:ext uri="{0D108BD9-81ED-4DB2-BD59-A6C34878D82A}">
                    <a16:rowId xmlns:a16="http://schemas.microsoft.com/office/drawing/2014/main" val="10004"/>
                  </a:ext>
                </a:extLst>
              </a:tr>
              <a:tr h="414750">
                <a:tc>
                  <a:txBody>
                    <a:bodyPr/>
                    <a:lstStyle/>
                    <a:p>
                      <a:pPr marL="0" marR="0" algn="ctr">
                        <a:spcBef>
                          <a:spcPts val="0"/>
                        </a:spcBef>
                        <a:spcAft>
                          <a:spcPts val="0"/>
                        </a:spcAft>
                      </a:pPr>
                      <a:r>
                        <a:rPr lang="en-US" sz="1400" dirty="0" err="1">
                          <a:effectLst/>
                        </a:rPr>
                        <a:t>PostingDate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Timestamp</a:t>
                      </a:r>
                      <a:endParaRPr lang="en-US" sz="1400" dirty="0">
                        <a:effectLst/>
                        <a:latin typeface="Times New Roman"/>
                        <a:ea typeface="Times New Roman"/>
                      </a:endParaRPr>
                    </a:p>
                  </a:txBody>
                  <a:tcPr marL="68580" marR="68580" marT="0" marB="0"/>
                </a:tc>
                <a:tc>
                  <a:txBody>
                    <a:bodyPr/>
                    <a:lstStyle/>
                    <a:p>
                      <a:pPr algn="ctr"/>
                      <a:endParaRPr lang="en-US" sz="1400">
                        <a:effectLst/>
                        <a:latin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marL="0" marR="0" algn="ctr">
                        <a:spcBef>
                          <a:spcPts val="0"/>
                        </a:spcBef>
                        <a:spcAft>
                          <a:spcPts val="0"/>
                        </a:spcAft>
                      </a:pPr>
                      <a:r>
                        <a:rPr lang="en-US" sz="1400" dirty="0">
                          <a:effectLst/>
                        </a:rPr>
                        <a:t>Date of posting of issue</a:t>
                      </a:r>
                      <a:endParaRPr lang="en-US" sz="1400" dirty="0">
                        <a:effectLst/>
                        <a:latin typeface="Times New Roman"/>
                        <a:ea typeface="Times New Roman"/>
                      </a:endParaRPr>
                    </a:p>
                  </a:txBody>
                  <a:tcPr marL="68580" marR="68580" marT="0" marB="0"/>
                </a:tc>
                <a:extLst>
                  <a:ext uri="{0D108BD9-81ED-4DB2-BD59-A6C34878D82A}">
                    <a16:rowId xmlns:a16="http://schemas.microsoft.com/office/drawing/2014/main" val="10005"/>
                  </a:ext>
                </a:extLst>
              </a:tr>
              <a:tr h="414750">
                <a:tc>
                  <a:txBody>
                    <a:bodyPr/>
                    <a:lstStyle/>
                    <a:p>
                      <a:pPr marL="0" marR="0" algn="ctr">
                        <a:spcBef>
                          <a:spcPts val="0"/>
                        </a:spcBef>
                        <a:spcAft>
                          <a:spcPts val="0"/>
                        </a:spcAft>
                      </a:pPr>
                      <a:r>
                        <a:rPr lang="en-US" sz="1400" dirty="0" err="1">
                          <a:effectLst/>
                          <a:latin typeface="Times New Roman"/>
                          <a:ea typeface="Times New Roman"/>
                        </a:rPr>
                        <a:t>AdminRemark</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err="1">
                          <a:effectLst/>
                          <a:latin typeface="Times New Roman"/>
                          <a:ea typeface="Times New Roman"/>
                        </a:rPr>
                        <a:t>Mediumtext</a:t>
                      </a:r>
                      <a:endParaRPr lang="en-US" sz="1400" dirty="0">
                        <a:effectLst/>
                        <a:latin typeface="Times New Roman"/>
                        <a:ea typeface="Times New Roman"/>
                      </a:endParaRPr>
                    </a:p>
                  </a:txBody>
                  <a:tcPr marL="68580" marR="68580" marT="0" marB="0"/>
                </a:tc>
                <a:tc>
                  <a:txBody>
                    <a:bodyPr/>
                    <a:lstStyle/>
                    <a:p>
                      <a:pPr algn="ctr"/>
                      <a:endParaRPr lang="en-US" sz="1400">
                        <a:effectLst/>
                        <a:latin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Remark about issue from admin</a:t>
                      </a:r>
                    </a:p>
                  </a:txBody>
                  <a:tcPr marL="68580" marR="68580" marT="0" marB="0"/>
                </a:tc>
                <a:extLst>
                  <a:ext uri="{0D108BD9-81ED-4DB2-BD59-A6C34878D82A}">
                    <a16:rowId xmlns:a16="http://schemas.microsoft.com/office/drawing/2014/main" val="10006"/>
                  </a:ext>
                </a:extLst>
              </a:tr>
              <a:tr h="414750">
                <a:tc>
                  <a:txBody>
                    <a:bodyPr/>
                    <a:lstStyle/>
                    <a:p>
                      <a:pPr marL="0" marR="0" algn="ctr">
                        <a:spcBef>
                          <a:spcPts val="0"/>
                        </a:spcBef>
                        <a:spcAft>
                          <a:spcPts val="0"/>
                        </a:spcAft>
                      </a:pPr>
                      <a:r>
                        <a:rPr lang="en-US" sz="1400" dirty="0" err="1">
                          <a:effectLst/>
                          <a:latin typeface="Times New Roman"/>
                          <a:ea typeface="Times New Roman"/>
                        </a:rPr>
                        <a:t>AdminRemarkDate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Timestamp</a:t>
                      </a:r>
                    </a:p>
                  </a:txBody>
                  <a:tcPr marL="68580" marR="68580" marT="0" marB="0"/>
                </a:tc>
                <a:tc>
                  <a:txBody>
                    <a:bodyPr/>
                    <a:lstStyle/>
                    <a:p>
                      <a:pPr marL="0" marR="0" algn="ctr">
                        <a:spcBef>
                          <a:spcPts val="0"/>
                        </a:spcBef>
                        <a:spcAft>
                          <a:spcPts val="0"/>
                        </a:spcAft>
                      </a:pPr>
                      <a:r>
                        <a:rPr lang="en-US" sz="1400" dirty="0">
                          <a:effectLst/>
                        </a:rPr>
                        <a:t>1</a:t>
                      </a:r>
                      <a:endParaRPr lang="en-US" sz="1400" dirty="0">
                        <a:effectLst/>
                        <a:latin typeface="Times New Roman"/>
                        <a:ea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Date of remark of issue</a:t>
                      </a:r>
                    </a:p>
                  </a:txBody>
                  <a:tcPr marL="68580" marR="6858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20322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3962" y="178130"/>
            <a:ext cx="6284071" cy="461665"/>
          </a:xfrm>
          <a:prstGeom prst="rect">
            <a:avLst/>
          </a:prstGeom>
          <a:noFill/>
        </p:spPr>
        <p:txBody>
          <a:bodyPr wrap="square" rtlCol="0">
            <a:spAutoFit/>
          </a:bodyPr>
          <a:lstStyle/>
          <a:p>
            <a:pPr algn="ctr"/>
            <a:r>
              <a:rPr lang="en-US" sz="2400" b="1" dirty="0"/>
              <a:t>Table Name : </a:t>
            </a:r>
            <a:r>
              <a:rPr lang="en-US" sz="2400" b="1" dirty="0" err="1"/>
              <a:t>tbltourpackages</a:t>
            </a:r>
            <a:endParaRPr lang="en-US" sz="2400" b="1" dirty="0"/>
          </a:p>
        </p:txBody>
      </p:sp>
      <p:graphicFrame>
        <p:nvGraphicFramePr>
          <p:cNvPr id="2" name="Table 1"/>
          <p:cNvGraphicFramePr>
            <a:graphicFrameLocks noGrp="1"/>
          </p:cNvGraphicFramePr>
          <p:nvPr>
            <p:extLst>
              <p:ext uri="{D42A27DB-BD31-4B8C-83A1-F6EECF244321}">
                <p14:modId xmlns:p14="http://schemas.microsoft.com/office/powerpoint/2010/main" val="3099450404"/>
              </p:ext>
            </p:extLst>
          </p:nvPr>
        </p:nvGraphicFramePr>
        <p:xfrm>
          <a:off x="707229" y="714433"/>
          <a:ext cx="9737537" cy="5965440"/>
        </p:xfrm>
        <a:graphic>
          <a:graphicData uri="http://schemas.openxmlformats.org/drawingml/2006/table">
            <a:tbl>
              <a:tblPr firstRow="1" bandRow="1">
                <a:tableStyleId>{5FD0F851-EC5A-4D38-B0AD-8093EC10F338}</a:tableStyleId>
              </a:tblPr>
              <a:tblGrid>
                <a:gridCol w="2094703">
                  <a:extLst>
                    <a:ext uri="{9D8B030D-6E8A-4147-A177-3AD203B41FA5}">
                      <a16:colId xmlns:a16="http://schemas.microsoft.com/office/drawing/2014/main" val="20000"/>
                    </a:ext>
                  </a:extLst>
                </a:gridCol>
                <a:gridCol w="1792763">
                  <a:extLst>
                    <a:ext uri="{9D8B030D-6E8A-4147-A177-3AD203B41FA5}">
                      <a16:colId xmlns:a16="http://schemas.microsoft.com/office/drawing/2014/main" val="20001"/>
                    </a:ext>
                  </a:extLst>
                </a:gridCol>
                <a:gridCol w="849204">
                  <a:extLst>
                    <a:ext uri="{9D8B030D-6E8A-4147-A177-3AD203B41FA5}">
                      <a16:colId xmlns:a16="http://schemas.microsoft.com/office/drawing/2014/main" val="20002"/>
                    </a:ext>
                  </a:extLst>
                </a:gridCol>
                <a:gridCol w="2075832">
                  <a:extLst>
                    <a:ext uri="{9D8B030D-6E8A-4147-A177-3AD203B41FA5}">
                      <a16:colId xmlns:a16="http://schemas.microsoft.com/office/drawing/2014/main" val="20003"/>
                    </a:ext>
                  </a:extLst>
                </a:gridCol>
                <a:gridCol w="2925035">
                  <a:extLst>
                    <a:ext uri="{9D8B030D-6E8A-4147-A177-3AD203B41FA5}">
                      <a16:colId xmlns:a16="http://schemas.microsoft.com/office/drawing/2014/main" val="20004"/>
                    </a:ext>
                  </a:extLst>
                </a:gridCol>
              </a:tblGrid>
              <a:tr h="602073">
                <a:tc>
                  <a:txBody>
                    <a:bodyPr/>
                    <a:lstStyle/>
                    <a:p>
                      <a:pPr marL="0" marR="0" algn="ctr">
                        <a:spcBef>
                          <a:spcPts val="0"/>
                        </a:spcBef>
                        <a:spcAft>
                          <a:spcPts val="0"/>
                        </a:spcAft>
                      </a:pPr>
                      <a:r>
                        <a:rPr lang="en-US" sz="1400" dirty="0">
                          <a:effectLst/>
                        </a:rPr>
                        <a:t>FIELD NAME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DATA TYPE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a:effectLst/>
                        </a:rPr>
                        <a:t>SIZE</a:t>
                      </a:r>
                      <a:endParaRPr lang="en-US" sz="140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a:effectLst/>
                        </a:rPr>
                        <a:t>CONSTRAINT </a:t>
                      </a:r>
                      <a:endParaRPr lang="en-US" sz="140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DESCRIPTION</a:t>
                      </a:r>
                      <a:endParaRPr lang="en-US" sz="1400" dirty="0">
                        <a:effectLst/>
                        <a:latin typeface="Times New Roman"/>
                        <a:ea typeface="Times New Roman"/>
                      </a:endParaRPr>
                    </a:p>
                  </a:txBody>
                  <a:tcPr marL="68580" marR="68580" marT="0" marB="0"/>
                </a:tc>
                <a:extLst>
                  <a:ext uri="{0D108BD9-81ED-4DB2-BD59-A6C34878D82A}">
                    <a16:rowId xmlns:a16="http://schemas.microsoft.com/office/drawing/2014/main" val="10000"/>
                  </a:ext>
                </a:extLst>
              </a:tr>
              <a:tr h="519147">
                <a:tc>
                  <a:txBody>
                    <a:bodyPr/>
                    <a:lstStyle/>
                    <a:p>
                      <a:pPr marL="0" marR="0" algn="ctr">
                        <a:spcBef>
                          <a:spcPts val="0"/>
                        </a:spcBef>
                        <a:spcAft>
                          <a:spcPts val="0"/>
                        </a:spcAft>
                      </a:pPr>
                      <a:r>
                        <a:rPr lang="en-US" sz="1400" dirty="0" err="1">
                          <a:effectLst/>
                          <a:latin typeface="Times New Roman"/>
                          <a:ea typeface="Times New Roman"/>
                        </a:rPr>
                        <a:t>PackageId</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Int</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11</a:t>
                      </a: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rPr>
                        <a:t>Package id</a:t>
                      </a:r>
                      <a:endParaRPr lang="en-US" sz="1400" dirty="0">
                        <a:effectLst/>
                        <a:latin typeface="Times New Roman"/>
                        <a:ea typeface="Times New Roman"/>
                      </a:endParaRPr>
                    </a:p>
                  </a:txBody>
                  <a:tcPr marL="68580" marR="68580" marT="0" marB="0"/>
                </a:tc>
                <a:extLst>
                  <a:ext uri="{0D108BD9-81ED-4DB2-BD59-A6C34878D82A}">
                    <a16:rowId xmlns:a16="http://schemas.microsoft.com/office/drawing/2014/main" val="10001"/>
                  </a:ext>
                </a:extLst>
              </a:tr>
              <a:tr h="519147">
                <a:tc>
                  <a:txBody>
                    <a:bodyPr/>
                    <a:lstStyle/>
                    <a:p>
                      <a:pPr marL="0" marR="0" algn="ctr">
                        <a:spcBef>
                          <a:spcPts val="0"/>
                        </a:spcBef>
                        <a:spcAft>
                          <a:spcPts val="0"/>
                        </a:spcAft>
                      </a:pPr>
                      <a:r>
                        <a:rPr lang="en-US" sz="1400" dirty="0" err="1">
                          <a:effectLst/>
                          <a:latin typeface="Times New Roman"/>
                          <a:ea typeface="Times New Roman"/>
                        </a:rPr>
                        <a:t>PackageName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Varchar</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200</a:t>
                      </a:r>
                      <a:endParaRPr lang="en-US" sz="1400" dirty="0">
                        <a:effectLst/>
                        <a:latin typeface="Times New Roman"/>
                        <a:ea typeface="Times New Roman"/>
                      </a:endParaRP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Name of Package</a:t>
                      </a:r>
                    </a:p>
                  </a:txBody>
                  <a:tcPr marL="68580" marR="68580" marT="0" marB="0"/>
                </a:tc>
                <a:extLst>
                  <a:ext uri="{0D108BD9-81ED-4DB2-BD59-A6C34878D82A}">
                    <a16:rowId xmlns:a16="http://schemas.microsoft.com/office/drawing/2014/main" val="10002"/>
                  </a:ext>
                </a:extLst>
              </a:tr>
              <a:tr h="691044">
                <a:tc>
                  <a:txBody>
                    <a:bodyPr/>
                    <a:lstStyle/>
                    <a:p>
                      <a:pPr marL="0" marR="0" algn="ctr">
                        <a:spcBef>
                          <a:spcPts val="0"/>
                        </a:spcBef>
                        <a:spcAft>
                          <a:spcPts val="0"/>
                        </a:spcAft>
                      </a:pPr>
                      <a:r>
                        <a:rPr lang="en-US" sz="1400" dirty="0" err="1">
                          <a:effectLst/>
                          <a:latin typeface="Times New Roman"/>
                          <a:ea typeface="Times New Roman"/>
                        </a:rPr>
                        <a:t>PackageType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Varchar</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150</a:t>
                      </a:r>
                      <a:endParaRPr lang="en-US" sz="1400" dirty="0">
                        <a:effectLst/>
                        <a:latin typeface="Times New Roman"/>
                        <a:ea typeface="Times New Roman"/>
                      </a:endParaRP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Type of package</a:t>
                      </a:r>
                    </a:p>
                  </a:txBody>
                  <a:tcPr marL="68580" marR="68580" marT="0" marB="0"/>
                </a:tc>
                <a:extLst>
                  <a:ext uri="{0D108BD9-81ED-4DB2-BD59-A6C34878D82A}">
                    <a16:rowId xmlns:a16="http://schemas.microsoft.com/office/drawing/2014/main" val="10003"/>
                  </a:ext>
                </a:extLst>
              </a:tr>
              <a:tr h="519147">
                <a:tc>
                  <a:txBody>
                    <a:bodyPr/>
                    <a:lstStyle/>
                    <a:p>
                      <a:pPr marL="0" marR="0" algn="ctr">
                        <a:spcBef>
                          <a:spcPts val="0"/>
                        </a:spcBef>
                        <a:spcAft>
                          <a:spcPts val="0"/>
                        </a:spcAft>
                      </a:pPr>
                      <a:r>
                        <a:rPr lang="en-US" sz="1400" dirty="0" err="1">
                          <a:effectLst/>
                          <a:latin typeface="Times New Roman"/>
                          <a:ea typeface="Times New Roman"/>
                        </a:rPr>
                        <a:t>PackageLocation</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Varchar</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rPr>
                        <a:t>100</a:t>
                      </a:r>
                      <a:endParaRPr lang="en-US" sz="1400" dirty="0">
                        <a:effectLst/>
                        <a:latin typeface="Times New Roman"/>
                        <a:ea typeface="Times New Roman"/>
                      </a:endParaRP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Package Location</a:t>
                      </a:r>
                    </a:p>
                  </a:txBody>
                  <a:tcPr marL="68580" marR="68580" marT="0" marB="0"/>
                </a:tc>
                <a:extLst>
                  <a:ext uri="{0D108BD9-81ED-4DB2-BD59-A6C34878D82A}">
                    <a16:rowId xmlns:a16="http://schemas.microsoft.com/office/drawing/2014/main" val="10004"/>
                  </a:ext>
                </a:extLst>
              </a:tr>
              <a:tr h="519147">
                <a:tc>
                  <a:txBody>
                    <a:bodyPr/>
                    <a:lstStyle/>
                    <a:p>
                      <a:pPr marL="0" marR="0" algn="ctr">
                        <a:spcBef>
                          <a:spcPts val="0"/>
                        </a:spcBef>
                        <a:spcAft>
                          <a:spcPts val="0"/>
                        </a:spcAft>
                      </a:pPr>
                      <a:r>
                        <a:rPr lang="en-US" sz="1400" dirty="0" err="1">
                          <a:effectLst/>
                          <a:latin typeface="Times New Roman"/>
                          <a:ea typeface="Times New Roman"/>
                        </a:rPr>
                        <a:t>PackagePrice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Int</a:t>
                      </a:r>
                    </a:p>
                  </a:txBody>
                  <a:tcPr marL="68580" marR="68580" marT="0" marB="0"/>
                </a:tc>
                <a:tc>
                  <a:txBody>
                    <a:bodyPr/>
                    <a:lstStyle/>
                    <a:p>
                      <a:pPr algn="ctr"/>
                      <a:r>
                        <a:rPr lang="en-US" sz="1400" dirty="0">
                          <a:effectLst/>
                          <a:latin typeface="Times New Roman"/>
                        </a:rPr>
                        <a:t>11</a:t>
                      </a: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Package price</a:t>
                      </a:r>
                    </a:p>
                  </a:txBody>
                  <a:tcPr marL="68580" marR="68580" marT="0" marB="0"/>
                </a:tc>
                <a:extLst>
                  <a:ext uri="{0D108BD9-81ED-4DB2-BD59-A6C34878D82A}">
                    <a16:rowId xmlns:a16="http://schemas.microsoft.com/office/drawing/2014/main" val="10005"/>
                  </a:ext>
                </a:extLst>
              </a:tr>
              <a:tr h="519147">
                <a:tc>
                  <a:txBody>
                    <a:bodyPr/>
                    <a:lstStyle/>
                    <a:p>
                      <a:pPr marL="0" marR="0" algn="ctr">
                        <a:spcBef>
                          <a:spcPts val="0"/>
                        </a:spcBef>
                        <a:spcAft>
                          <a:spcPts val="0"/>
                        </a:spcAft>
                      </a:pPr>
                      <a:r>
                        <a:rPr lang="en-US" sz="1400" dirty="0" err="1">
                          <a:effectLst/>
                          <a:latin typeface="Times New Roman"/>
                          <a:ea typeface="Times New Roman"/>
                        </a:rPr>
                        <a:t>PackageFeature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Varchar</a:t>
                      </a: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255</a:t>
                      </a: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Features of package</a:t>
                      </a:r>
                    </a:p>
                  </a:txBody>
                  <a:tcPr marL="68580" marR="68580" marT="0" marB="0"/>
                </a:tc>
                <a:extLst>
                  <a:ext uri="{0D108BD9-81ED-4DB2-BD59-A6C34878D82A}">
                    <a16:rowId xmlns:a16="http://schemas.microsoft.com/office/drawing/2014/main" val="10006"/>
                  </a:ext>
                </a:extLst>
              </a:tr>
              <a:tr h="519147">
                <a:tc>
                  <a:txBody>
                    <a:bodyPr/>
                    <a:lstStyle/>
                    <a:p>
                      <a:pPr marL="0" marR="0" algn="ctr">
                        <a:spcBef>
                          <a:spcPts val="0"/>
                        </a:spcBef>
                        <a:spcAft>
                          <a:spcPts val="0"/>
                        </a:spcAft>
                      </a:pPr>
                      <a:r>
                        <a:rPr lang="en-US" sz="1400" dirty="0" err="1">
                          <a:effectLst/>
                          <a:latin typeface="Times New Roman"/>
                          <a:ea typeface="Times New Roman"/>
                        </a:rPr>
                        <a:t>PackageDetails</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err="1">
                          <a:effectLst/>
                          <a:latin typeface="Times New Roman"/>
                          <a:ea typeface="Times New Roman"/>
                        </a:rPr>
                        <a:t>Mediumtext</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endParaRPr lang="en-US" sz="1400" dirty="0">
                        <a:effectLst/>
                        <a:latin typeface="Times New Roman"/>
                        <a:ea typeface="Times New Roman"/>
                      </a:endParaRP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Details of package</a:t>
                      </a:r>
                    </a:p>
                  </a:txBody>
                  <a:tcPr marL="68580" marR="68580" marT="0" marB="0"/>
                </a:tc>
                <a:extLst>
                  <a:ext uri="{0D108BD9-81ED-4DB2-BD59-A6C34878D82A}">
                    <a16:rowId xmlns:a16="http://schemas.microsoft.com/office/drawing/2014/main" val="546494452"/>
                  </a:ext>
                </a:extLst>
              </a:tr>
              <a:tr h="519147">
                <a:tc>
                  <a:txBody>
                    <a:bodyPr/>
                    <a:lstStyle/>
                    <a:p>
                      <a:pPr marL="0" marR="0" algn="ctr">
                        <a:spcBef>
                          <a:spcPts val="0"/>
                        </a:spcBef>
                        <a:spcAft>
                          <a:spcPts val="0"/>
                        </a:spcAft>
                      </a:pPr>
                      <a:r>
                        <a:rPr lang="en-US" sz="1400" dirty="0" err="1">
                          <a:effectLst/>
                          <a:latin typeface="Times New Roman"/>
                          <a:ea typeface="Times New Roman"/>
                        </a:rPr>
                        <a:t>PackageImage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Varchar</a:t>
                      </a: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100</a:t>
                      </a:r>
                    </a:p>
                  </a:txBody>
                  <a:tcPr marL="68580" marR="68580" marT="0" marB="0"/>
                </a:tc>
                <a:tc>
                  <a:txBody>
                    <a:bodyPr/>
                    <a:lstStyle/>
                    <a:p>
                      <a:pPr algn="ctr"/>
                      <a:endParaRPr lang="en-US" sz="140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Image of package</a:t>
                      </a:r>
                    </a:p>
                  </a:txBody>
                  <a:tcPr marL="68580" marR="68580" marT="0" marB="0"/>
                </a:tc>
                <a:extLst>
                  <a:ext uri="{0D108BD9-81ED-4DB2-BD59-A6C34878D82A}">
                    <a16:rowId xmlns:a16="http://schemas.microsoft.com/office/drawing/2014/main" val="710491400"/>
                  </a:ext>
                </a:extLst>
              </a:tr>
              <a:tr h="519147">
                <a:tc>
                  <a:txBody>
                    <a:bodyPr/>
                    <a:lstStyle/>
                    <a:p>
                      <a:pPr marL="0" marR="0" algn="ctr">
                        <a:spcBef>
                          <a:spcPts val="0"/>
                        </a:spcBef>
                        <a:spcAft>
                          <a:spcPts val="0"/>
                        </a:spcAft>
                      </a:pPr>
                      <a:r>
                        <a:rPr lang="en-US" sz="1400" dirty="0" err="1">
                          <a:effectLst/>
                          <a:latin typeface="Times New Roman"/>
                          <a:ea typeface="Times New Roman"/>
                        </a:rPr>
                        <a:t>CreationDate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Timestamp</a:t>
                      </a:r>
                    </a:p>
                  </a:txBody>
                  <a:tcPr marL="68580" marR="68580" marT="0" marB="0"/>
                </a:tc>
                <a:tc>
                  <a:txBody>
                    <a:bodyPr/>
                    <a:lstStyle/>
                    <a:p>
                      <a:pPr marL="0" marR="0" algn="ctr">
                        <a:spcBef>
                          <a:spcPts val="0"/>
                        </a:spcBef>
                        <a:spcAft>
                          <a:spcPts val="0"/>
                        </a:spcAft>
                      </a:pPr>
                      <a:endParaRPr lang="en-US" sz="1400" dirty="0">
                        <a:effectLst/>
                        <a:latin typeface="Times New Roman"/>
                        <a:ea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Date of package created</a:t>
                      </a:r>
                    </a:p>
                  </a:txBody>
                  <a:tcPr marL="68580" marR="68580" marT="0" marB="0"/>
                </a:tc>
                <a:extLst>
                  <a:ext uri="{0D108BD9-81ED-4DB2-BD59-A6C34878D82A}">
                    <a16:rowId xmlns:a16="http://schemas.microsoft.com/office/drawing/2014/main" val="508556069"/>
                  </a:ext>
                </a:extLst>
              </a:tr>
              <a:tr h="519147">
                <a:tc>
                  <a:txBody>
                    <a:bodyPr/>
                    <a:lstStyle/>
                    <a:p>
                      <a:pPr marL="0" marR="0" algn="ctr">
                        <a:spcBef>
                          <a:spcPts val="0"/>
                        </a:spcBef>
                        <a:spcAft>
                          <a:spcPts val="0"/>
                        </a:spcAft>
                      </a:pPr>
                      <a:r>
                        <a:rPr lang="en-US" sz="1400" dirty="0" err="1">
                          <a:effectLst/>
                          <a:latin typeface="Times New Roman"/>
                          <a:ea typeface="Times New Roman"/>
                        </a:rPr>
                        <a:t>UpdationDate</a:t>
                      </a: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Timestamp</a:t>
                      </a:r>
                    </a:p>
                  </a:txBody>
                  <a:tcPr marL="68580" marR="68580" marT="0" marB="0"/>
                </a:tc>
                <a:tc>
                  <a:txBody>
                    <a:bodyPr/>
                    <a:lstStyle/>
                    <a:p>
                      <a:pPr marL="0" marR="0" algn="ctr">
                        <a:spcBef>
                          <a:spcPts val="0"/>
                        </a:spcBef>
                        <a:spcAft>
                          <a:spcPts val="0"/>
                        </a:spcAft>
                      </a:pPr>
                      <a:endParaRPr lang="en-US" sz="1400" dirty="0">
                        <a:effectLst/>
                        <a:latin typeface="Times New Roman"/>
                        <a:ea typeface="Times New Roman"/>
                      </a:endParaRPr>
                    </a:p>
                  </a:txBody>
                  <a:tcPr marL="68580" marR="68580" marT="0" marB="0"/>
                </a:tc>
                <a:tc>
                  <a:txBody>
                    <a:bodyPr/>
                    <a:lstStyle/>
                    <a:p>
                      <a:pPr algn="ctr"/>
                      <a:endParaRPr lang="en-US" sz="1400" dirty="0">
                        <a:effectLst/>
                        <a:latin typeface="Times New Roman"/>
                      </a:endParaRPr>
                    </a:p>
                  </a:txBody>
                  <a:tcPr marL="68580" marR="68580" marT="0" marB="0"/>
                </a:tc>
                <a:tc>
                  <a:txBody>
                    <a:bodyPr/>
                    <a:lstStyle/>
                    <a:p>
                      <a:pPr marL="0" marR="0" algn="ctr">
                        <a:spcBef>
                          <a:spcPts val="0"/>
                        </a:spcBef>
                        <a:spcAft>
                          <a:spcPts val="0"/>
                        </a:spcAft>
                      </a:pPr>
                      <a:r>
                        <a:rPr lang="en-US" sz="1400" dirty="0">
                          <a:effectLst/>
                          <a:latin typeface="Times New Roman"/>
                          <a:ea typeface="Times New Roman"/>
                        </a:rPr>
                        <a:t>Date of package </a:t>
                      </a:r>
                      <a:r>
                        <a:rPr lang="en-US" sz="1400" dirty="0" err="1">
                          <a:effectLst/>
                          <a:latin typeface="Times New Roman"/>
                          <a:ea typeface="Times New Roman"/>
                        </a:rPr>
                        <a:t>updation</a:t>
                      </a:r>
                      <a:endParaRPr lang="en-US" sz="1400" dirty="0">
                        <a:effectLst/>
                        <a:latin typeface="Times New Roman"/>
                        <a:ea typeface="Times New Roman"/>
                      </a:endParaRPr>
                    </a:p>
                  </a:txBody>
                  <a:tcPr marL="68580" marR="68580" marT="0" marB="0"/>
                </a:tc>
                <a:extLst>
                  <a:ext uri="{0D108BD9-81ED-4DB2-BD59-A6C34878D82A}">
                    <a16:rowId xmlns:a16="http://schemas.microsoft.com/office/drawing/2014/main" val="2443629168"/>
                  </a:ext>
                </a:extLst>
              </a:tr>
            </a:tbl>
          </a:graphicData>
        </a:graphic>
      </p:graphicFrame>
    </p:spTree>
    <p:extLst>
      <p:ext uri="{BB962C8B-B14F-4D97-AF65-F5344CB8AC3E}">
        <p14:creationId xmlns:p14="http://schemas.microsoft.com/office/powerpoint/2010/main" val="3735222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02417" y="159718"/>
            <a:ext cx="5070764" cy="461665"/>
          </a:xfrm>
          <a:prstGeom prst="rect">
            <a:avLst/>
          </a:prstGeom>
          <a:noFill/>
        </p:spPr>
        <p:txBody>
          <a:bodyPr wrap="square" rtlCol="0">
            <a:spAutoFit/>
          </a:bodyPr>
          <a:lstStyle/>
          <a:p>
            <a:pPr algn="ctr"/>
            <a:r>
              <a:rPr lang="en-US" sz="2400" b="1" dirty="0"/>
              <a:t>Table Name : </a:t>
            </a:r>
            <a:r>
              <a:rPr lang="en-US" sz="2400" b="1" dirty="0" err="1"/>
              <a:t>tblusers</a:t>
            </a:r>
            <a:endParaRPr lang="en-US" sz="2400" b="1" dirty="0"/>
          </a:p>
        </p:txBody>
      </p:sp>
      <p:graphicFrame>
        <p:nvGraphicFramePr>
          <p:cNvPr id="2" name="Table 1"/>
          <p:cNvGraphicFramePr>
            <a:graphicFrameLocks noGrp="1"/>
          </p:cNvGraphicFramePr>
          <p:nvPr>
            <p:extLst>
              <p:ext uri="{D42A27DB-BD31-4B8C-83A1-F6EECF244321}">
                <p14:modId xmlns:p14="http://schemas.microsoft.com/office/powerpoint/2010/main" val="1154670645"/>
              </p:ext>
            </p:extLst>
          </p:nvPr>
        </p:nvGraphicFramePr>
        <p:xfrm>
          <a:off x="771624" y="781170"/>
          <a:ext cx="10132350" cy="5555233"/>
        </p:xfrm>
        <a:graphic>
          <a:graphicData uri="http://schemas.openxmlformats.org/drawingml/2006/table">
            <a:tbl>
              <a:tblPr firstRow="1" bandRow="1">
                <a:tableStyleId>{5FD0F851-EC5A-4D38-B0AD-8093EC10F338}</a:tableStyleId>
              </a:tblPr>
              <a:tblGrid>
                <a:gridCol w="2150179">
                  <a:extLst>
                    <a:ext uri="{9D8B030D-6E8A-4147-A177-3AD203B41FA5}">
                      <a16:colId xmlns:a16="http://schemas.microsoft.com/office/drawing/2014/main" val="20000"/>
                    </a:ext>
                  </a:extLst>
                </a:gridCol>
                <a:gridCol w="1894906">
                  <a:extLst>
                    <a:ext uri="{9D8B030D-6E8A-4147-A177-3AD203B41FA5}">
                      <a16:colId xmlns:a16="http://schemas.microsoft.com/office/drawing/2014/main" val="20001"/>
                    </a:ext>
                  </a:extLst>
                </a:gridCol>
                <a:gridCol w="883635">
                  <a:extLst>
                    <a:ext uri="{9D8B030D-6E8A-4147-A177-3AD203B41FA5}">
                      <a16:colId xmlns:a16="http://schemas.microsoft.com/office/drawing/2014/main" val="20002"/>
                    </a:ext>
                  </a:extLst>
                </a:gridCol>
                <a:gridCol w="2159997">
                  <a:extLst>
                    <a:ext uri="{9D8B030D-6E8A-4147-A177-3AD203B41FA5}">
                      <a16:colId xmlns:a16="http://schemas.microsoft.com/office/drawing/2014/main" val="20003"/>
                    </a:ext>
                  </a:extLst>
                </a:gridCol>
                <a:gridCol w="3043633">
                  <a:extLst>
                    <a:ext uri="{9D8B030D-6E8A-4147-A177-3AD203B41FA5}">
                      <a16:colId xmlns:a16="http://schemas.microsoft.com/office/drawing/2014/main" val="20004"/>
                    </a:ext>
                  </a:extLst>
                </a:gridCol>
              </a:tblGrid>
              <a:tr h="674924">
                <a:tc>
                  <a:txBody>
                    <a:bodyPr/>
                    <a:lstStyle/>
                    <a:p>
                      <a:pPr marL="0" marR="0" algn="ctr">
                        <a:spcBef>
                          <a:spcPts val="0"/>
                        </a:spcBef>
                        <a:spcAft>
                          <a:spcPts val="0"/>
                        </a:spcAft>
                      </a:pPr>
                      <a:r>
                        <a:rPr lang="en-US" sz="1400" dirty="0">
                          <a:effectLst/>
                          <a:latin typeface="+mn-lt"/>
                        </a:rPr>
                        <a:t>FIELD NAME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DATA TYPE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a:effectLst/>
                          <a:latin typeface="+mn-lt"/>
                        </a:rPr>
                        <a:t>SIZE</a:t>
                      </a:r>
                      <a:endParaRPr lang="en-US" sz="140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CONSTRAINT</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a:effectLst/>
                          <a:latin typeface="+mn-lt"/>
                        </a:rPr>
                        <a:t>DESCRIPTION</a:t>
                      </a:r>
                      <a:endParaRPr lang="en-US" sz="1400">
                        <a:effectLst/>
                        <a:latin typeface="+mn-lt"/>
                        <a:ea typeface="Times New Roman"/>
                      </a:endParaRPr>
                    </a:p>
                  </a:txBody>
                  <a:tcPr marL="68580" marR="68580" marT="0" marB="0"/>
                </a:tc>
                <a:extLst>
                  <a:ext uri="{0D108BD9-81ED-4DB2-BD59-A6C34878D82A}">
                    <a16:rowId xmlns:a16="http://schemas.microsoft.com/office/drawing/2014/main" val="10000"/>
                  </a:ext>
                </a:extLst>
              </a:tr>
              <a:tr h="697187">
                <a:tc>
                  <a:txBody>
                    <a:bodyPr/>
                    <a:lstStyle/>
                    <a:p>
                      <a:pPr marL="0" marR="0" algn="ctr">
                        <a:spcBef>
                          <a:spcPts val="0"/>
                        </a:spcBef>
                        <a:spcAft>
                          <a:spcPts val="0"/>
                        </a:spcAft>
                      </a:pPr>
                      <a:r>
                        <a:rPr lang="en-US" sz="1400" dirty="0">
                          <a:effectLst/>
                          <a:latin typeface="+mn-lt"/>
                          <a:ea typeface="Times New Roman"/>
                        </a:rPr>
                        <a:t>Id</a:t>
                      </a:r>
                    </a:p>
                  </a:txBody>
                  <a:tcPr marL="68580" marR="68580" marT="0" marB="0"/>
                </a:tc>
                <a:tc>
                  <a:txBody>
                    <a:bodyPr/>
                    <a:lstStyle/>
                    <a:p>
                      <a:pPr marL="0" marR="0" algn="ctr">
                        <a:spcBef>
                          <a:spcPts val="0"/>
                        </a:spcBef>
                        <a:spcAft>
                          <a:spcPts val="0"/>
                        </a:spcAft>
                      </a:pPr>
                      <a:r>
                        <a:rPr lang="en-US" sz="1400" dirty="0">
                          <a:effectLst/>
                          <a:latin typeface="+mn-lt"/>
                        </a:rPr>
                        <a:t>Int</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11</a:t>
                      </a:r>
                    </a:p>
                  </a:txBody>
                  <a:tcPr marL="68580" marR="68580" marT="0" marB="0"/>
                </a:tc>
                <a:tc>
                  <a:txBody>
                    <a:bodyPr/>
                    <a:lstStyle/>
                    <a:p>
                      <a:pPr marL="0" marR="0" algn="ctr">
                        <a:spcBef>
                          <a:spcPts val="0"/>
                        </a:spcBef>
                        <a:spcAft>
                          <a:spcPts val="0"/>
                        </a:spcAft>
                      </a:pPr>
                      <a:r>
                        <a:rPr lang="en-US" sz="1400" dirty="0">
                          <a:effectLst/>
                          <a:latin typeface="+mn-lt"/>
                        </a:rPr>
                        <a:t>Primary key</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Unique Number</a:t>
                      </a:r>
                      <a:endParaRPr lang="en-US" sz="1400" dirty="0">
                        <a:effectLst/>
                        <a:latin typeface="+mn-lt"/>
                        <a:ea typeface="Times New Roman"/>
                      </a:endParaRPr>
                    </a:p>
                  </a:txBody>
                  <a:tcPr marL="68580" marR="68580" marT="0" marB="0"/>
                </a:tc>
                <a:extLst>
                  <a:ext uri="{0D108BD9-81ED-4DB2-BD59-A6C34878D82A}">
                    <a16:rowId xmlns:a16="http://schemas.microsoft.com/office/drawing/2014/main" val="10001"/>
                  </a:ext>
                </a:extLst>
              </a:tr>
              <a:tr h="697187">
                <a:tc>
                  <a:txBody>
                    <a:bodyPr/>
                    <a:lstStyle/>
                    <a:p>
                      <a:pPr marL="0" marR="0" algn="ctr">
                        <a:spcBef>
                          <a:spcPts val="0"/>
                        </a:spcBef>
                        <a:spcAft>
                          <a:spcPts val="0"/>
                        </a:spcAft>
                      </a:pPr>
                      <a:r>
                        <a:rPr lang="en-US" sz="1400" dirty="0" err="1">
                          <a:effectLst/>
                          <a:latin typeface="+mn-lt"/>
                          <a:ea typeface="Times New Roman"/>
                        </a:rPr>
                        <a:t>FullName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Varchar</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100</a:t>
                      </a: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Name of User</a:t>
                      </a:r>
                    </a:p>
                  </a:txBody>
                  <a:tcPr marL="68580" marR="68580" marT="0" marB="0"/>
                </a:tc>
                <a:extLst>
                  <a:ext uri="{0D108BD9-81ED-4DB2-BD59-A6C34878D82A}">
                    <a16:rowId xmlns:a16="http://schemas.microsoft.com/office/drawing/2014/main" val="10002"/>
                  </a:ext>
                </a:extLst>
              </a:tr>
              <a:tr h="697187">
                <a:tc>
                  <a:txBody>
                    <a:bodyPr/>
                    <a:lstStyle/>
                    <a:p>
                      <a:pPr marL="0" marR="0" algn="ctr">
                        <a:spcBef>
                          <a:spcPts val="0"/>
                        </a:spcBef>
                        <a:spcAft>
                          <a:spcPts val="0"/>
                        </a:spcAft>
                      </a:pPr>
                      <a:r>
                        <a:rPr lang="en-US" sz="1400" dirty="0" err="1">
                          <a:effectLst/>
                          <a:latin typeface="+mn-lt"/>
                          <a:ea typeface="Times New Roman"/>
                        </a:rPr>
                        <a:t>MobailNumber</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Char</a:t>
                      </a:r>
                    </a:p>
                  </a:txBody>
                  <a:tcPr marL="68580" marR="68580" marT="0" marB="0"/>
                </a:tc>
                <a:tc>
                  <a:txBody>
                    <a:bodyPr/>
                    <a:lstStyle/>
                    <a:p>
                      <a:pPr marL="0" marR="0" algn="ctr">
                        <a:spcBef>
                          <a:spcPts val="0"/>
                        </a:spcBef>
                        <a:spcAft>
                          <a:spcPts val="0"/>
                        </a:spcAft>
                      </a:pPr>
                      <a:r>
                        <a:rPr lang="en-US" sz="1400" dirty="0">
                          <a:effectLst/>
                          <a:latin typeface="+mn-lt"/>
                        </a:rPr>
                        <a:t>10</a:t>
                      </a: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User mobile number</a:t>
                      </a:r>
                    </a:p>
                  </a:txBody>
                  <a:tcPr marL="68580" marR="68580" marT="0" marB="0"/>
                </a:tc>
                <a:extLst>
                  <a:ext uri="{0D108BD9-81ED-4DB2-BD59-A6C34878D82A}">
                    <a16:rowId xmlns:a16="http://schemas.microsoft.com/office/drawing/2014/main" val="10003"/>
                  </a:ext>
                </a:extLst>
              </a:tr>
              <a:tr h="697187">
                <a:tc>
                  <a:txBody>
                    <a:bodyPr/>
                    <a:lstStyle/>
                    <a:p>
                      <a:pPr marL="0" marR="0" algn="ctr">
                        <a:spcBef>
                          <a:spcPts val="0"/>
                        </a:spcBef>
                        <a:spcAft>
                          <a:spcPts val="0"/>
                        </a:spcAft>
                      </a:pPr>
                      <a:r>
                        <a:rPr lang="en-US" sz="1400" dirty="0" err="1">
                          <a:effectLst/>
                          <a:latin typeface="+mn-lt"/>
                          <a:ea typeface="Times New Roman"/>
                        </a:rPr>
                        <a:t>EmailId</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Varchar</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100</a:t>
                      </a: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User email id</a:t>
                      </a:r>
                    </a:p>
                  </a:txBody>
                  <a:tcPr marL="68580" marR="68580" marT="0" marB="0"/>
                </a:tc>
                <a:extLst>
                  <a:ext uri="{0D108BD9-81ED-4DB2-BD59-A6C34878D82A}">
                    <a16:rowId xmlns:a16="http://schemas.microsoft.com/office/drawing/2014/main" val="10004"/>
                  </a:ext>
                </a:extLst>
              </a:tr>
              <a:tr h="697187">
                <a:tc>
                  <a:txBody>
                    <a:bodyPr/>
                    <a:lstStyle/>
                    <a:p>
                      <a:pPr marL="0" marR="0" algn="ctr">
                        <a:spcBef>
                          <a:spcPts val="0"/>
                        </a:spcBef>
                        <a:spcAft>
                          <a:spcPts val="0"/>
                        </a:spcAft>
                      </a:pPr>
                      <a:r>
                        <a:rPr lang="en-US" sz="1400" dirty="0">
                          <a:effectLst/>
                          <a:latin typeface="+mn-lt"/>
                          <a:ea typeface="Times New Roman"/>
                        </a:rPr>
                        <a:t>Password</a:t>
                      </a:r>
                    </a:p>
                  </a:txBody>
                  <a:tcPr marL="68580" marR="68580" marT="0" marB="0"/>
                </a:tc>
                <a:tc>
                  <a:txBody>
                    <a:bodyPr/>
                    <a:lstStyle/>
                    <a:p>
                      <a:pPr marL="0" marR="0" algn="ctr">
                        <a:spcBef>
                          <a:spcPts val="0"/>
                        </a:spcBef>
                        <a:spcAft>
                          <a:spcPts val="0"/>
                        </a:spcAft>
                      </a:pPr>
                      <a:r>
                        <a:rPr lang="en-US" sz="1400" dirty="0">
                          <a:effectLst/>
                          <a:latin typeface="+mn-lt"/>
                        </a:rPr>
                        <a:t>Varchar</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rPr>
                        <a:t>100</a:t>
                      </a: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User password</a:t>
                      </a:r>
                    </a:p>
                  </a:txBody>
                  <a:tcPr marL="68580" marR="68580" marT="0" marB="0"/>
                </a:tc>
                <a:extLst>
                  <a:ext uri="{0D108BD9-81ED-4DB2-BD59-A6C34878D82A}">
                    <a16:rowId xmlns:a16="http://schemas.microsoft.com/office/drawing/2014/main" val="10005"/>
                  </a:ext>
                </a:extLst>
              </a:tr>
              <a:tr h="697187">
                <a:tc>
                  <a:txBody>
                    <a:bodyPr/>
                    <a:lstStyle/>
                    <a:p>
                      <a:pPr marL="0" marR="0" algn="ctr">
                        <a:spcBef>
                          <a:spcPts val="0"/>
                        </a:spcBef>
                        <a:spcAft>
                          <a:spcPts val="0"/>
                        </a:spcAft>
                      </a:pPr>
                      <a:r>
                        <a:rPr lang="en-US" sz="1400" dirty="0" err="1">
                          <a:effectLst/>
                          <a:latin typeface="+mn-lt"/>
                          <a:ea typeface="Times New Roman"/>
                        </a:rPr>
                        <a:t>RegDate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Timestamp</a:t>
                      </a:r>
                    </a:p>
                  </a:txBody>
                  <a:tcPr marL="68580" marR="68580" marT="0" marB="0"/>
                </a:tc>
                <a:tc>
                  <a:txBody>
                    <a:bodyPr/>
                    <a:lstStyle/>
                    <a:p>
                      <a:pPr marL="0" marR="0" algn="ctr">
                        <a:spcBef>
                          <a:spcPts val="0"/>
                        </a:spcBef>
                        <a:spcAft>
                          <a:spcPts val="0"/>
                        </a:spcAft>
                      </a:pP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Date of registration</a:t>
                      </a:r>
                    </a:p>
                  </a:txBody>
                  <a:tcPr marL="68580" marR="68580" marT="0" marB="0"/>
                </a:tc>
                <a:extLst>
                  <a:ext uri="{0D108BD9-81ED-4DB2-BD59-A6C34878D82A}">
                    <a16:rowId xmlns:a16="http://schemas.microsoft.com/office/drawing/2014/main" val="10006"/>
                  </a:ext>
                </a:extLst>
              </a:tr>
              <a:tr h="697187">
                <a:tc>
                  <a:txBody>
                    <a:bodyPr/>
                    <a:lstStyle/>
                    <a:p>
                      <a:pPr marL="0" marR="0" algn="ctr">
                        <a:spcBef>
                          <a:spcPts val="0"/>
                        </a:spcBef>
                        <a:spcAft>
                          <a:spcPts val="0"/>
                        </a:spcAft>
                      </a:pPr>
                      <a:r>
                        <a:rPr lang="en-US" sz="1400" dirty="0" err="1">
                          <a:effectLst/>
                          <a:latin typeface="+mn-lt"/>
                          <a:ea typeface="Times New Roman"/>
                        </a:rPr>
                        <a:t>UpdationDate</a:t>
                      </a:r>
                      <a:endParaRPr lang="en-US" sz="1400" dirty="0">
                        <a:effectLst/>
                        <a:latin typeface="+mn-lt"/>
                        <a:ea typeface="Times New Roman"/>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Timestamp</a:t>
                      </a:r>
                    </a:p>
                  </a:txBody>
                  <a:tcPr marL="68580" marR="68580" marT="0" marB="0"/>
                </a:tc>
                <a:tc>
                  <a:txBody>
                    <a:bodyPr/>
                    <a:lstStyle/>
                    <a:p>
                      <a:pPr marL="0" marR="0" algn="ctr">
                        <a:spcBef>
                          <a:spcPts val="0"/>
                        </a:spcBef>
                        <a:spcAft>
                          <a:spcPts val="0"/>
                        </a:spcAft>
                      </a:pPr>
                      <a:endParaRPr lang="en-US" sz="1400" dirty="0">
                        <a:effectLst/>
                        <a:latin typeface="+mn-lt"/>
                        <a:ea typeface="Times New Roman"/>
                      </a:endParaRPr>
                    </a:p>
                  </a:txBody>
                  <a:tcPr marL="68580" marR="68580" marT="0" marB="0"/>
                </a:tc>
                <a:tc>
                  <a:txBody>
                    <a:bodyPr/>
                    <a:lstStyle/>
                    <a:p>
                      <a:pPr algn="ctr"/>
                      <a:endParaRPr lang="en-US" sz="1400">
                        <a:effectLst/>
                        <a:latin typeface="+mn-lt"/>
                      </a:endParaRPr>
                    </a:p>
                  </a:txBody>
                  <a:tcPr marL="68580" marR="68580" marT="0" marB="0"/>
                </a:tc>
                <a:tc>
                  <a:txBody>
                    <a:bodyPr/>
                    <a:lstStyle/>
                    <a:p>
                      <a:pPr marL="0" marR="0" algn="ctr">
                        <a:spcBef>
                          <a:spcPts val="0"/>
                        </a:spcBef>
                        <a:spcAft>
                          <a:spcPts val="0"/>
                        </a:spcAft>
                      </a:pPr>
                      <a:r>
                        <a:rPr lang="en-US" sz="1400" dirty="0">
                          <a:effectLst/>
                          <a:latin typeface="+mn-lt"/>
                          <a:ea typeface="Times New Roman"/>
                        </a:rPr>
                        <a:t>Date of </a:t>
                      </a:r>
                      <a:r>
                        <a:rPr lang="en-US" sz="1400" dirty="0" err="1">
                          <a:effectLst/>
                          <a:latin typeface="+mn-lt"/>
                          <a:ea typeface="Times New Roman"/>
                        </a:rPr>
                        <a:t>updation</a:t>
                      </a:r>
                      <a:r>
                        <a:rPr lang="en-US" sz="1400" dirty="0">
                          <a:effectLst/>
                          <a:latin typeface="+mn-lt"/>
                          <a:ea typeface="Times New Roman"/>
                        </a:rPr>
                        <a:t> </a:t>
                      </a:r>
                    </a:p>
                  </a:txBody>
                  <a:tcPr marL="68580" marR="6858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70194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09870" y="128789"/>
            <a:ext cx="5074276" cy="553998"/>
          </a:xfrm>
          <a:prstGeom prst="rect">
            <a:avLst/>
          </a:prstGeom>
          <a:noFill/>
        </p:spPr>
        <p:txBody>
          <a:bodyPr wrap="square" rtlCol="0">
            <a:spAutoFit/>
          </a:bodyPr>
          <a:lstStyle/>
          <a:p>
            <a:pPr algn="ctr"/>
            <a:r>
              <a:rPr lang="en-US" sz="3000" dirty="0">
                <a:solidFill>
                  <a:schemeClr val="tx1">
                    <a:lumMod val="50000"/>
                    <a:lumOff val="50000"/>
                  </a:schemeClr>
                </a:solidFill>
              </a:rPr>
              <a:t>SCREENS:</a:t>
            </a:r>
          </a:p>
        </p:txBody>
      </p:sp>
      <p:sp>
        <p:nvSpPr>
          <p:cNvPr id="5" name="Rectangle 4"/>
          <p:cNvSpPr/>
          <p:nvPr/>
        </p:nvSpPr>
        <p:spPr>
          <a:xfrm>
            <a:off x="4934739" y="784469"/>
            <a:ext cx="1824538" cy="369332"/>
          </a:xfrm>
          <a:prstGeom prst="rect">
            <a:avLst/>
          </a:prstGeom>
        </p:spPr>
        <p:txBody>
          <a:bodyPr wrap="none">
            <a:spAutoFit/>
          </a:bodyPr>
          <a:lstStyle/>
          <a:p>
            <a:r>
              <a:rPr lang="en-US" b="1" dirty="0"/>
              <a:t>HOME PAGE:</a:t>
            </a:r>
            <a:endParaRPr lang="en-US" dirty="0"/>
          </a:p>
        </p:txBody>
      </p:sp>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248" r="1387" b="6249"/>
          <a:stretch/>
        </p:blipFill>
        <p:spPr bwMode="auto">
          <a:xfrm>
            <a:off x="508001" y="1320800"/>
            <a:ext cx="10247086" cy="509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4238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300" y="431800"/>
            <a:ext cx="9956800" cy="782638"/>
          </a:xfrm>
        </p:spPr>
        <p:txBody>
          <a:bodyPr/>
          <a:lstStyle/>
          <a:p>
            <a:pPr algn="ctr"/>
            <a:r>
              <a:rPr lang="en-US" dirty="0"/>
              <a:t>INDEX</a:t>
            </a:r>
          </a:p>
        </p:txBody>
      </p:sp>
      <p:sp>
        <p:nvSpPr>
          <p:cNvPr id="3" name="Content Placeholder 2"/>
          <p:cNvSpPr>
            <a:spLocks noGrp="1"/>
          </p:cNvSpPr>
          <p:nvPr>
            <p:ph sz="quarter" idx="1"/>
          </p:nvPr>
        </p:nvSpPr>
        <p:spPr/>
        <p:txBody>
          <a:bodyPr>
            <a:normAutofit lnSpcReduction="10000"/>
          </a:bodyPr>
          <a:lstStyle/>
          <a:p>
            <a:pPr>
              <a:buFont typeface="Wingdings" pitchFamily="2" charset="2"/>
              <a:buChar char="Ø"/>
            </a:pPr>
            <a:r>
              <a:rPr lang="en-US" dirty="0"/>
              <a:t>Introduction</a:t>
            </a:r>
          </a:p>
          <a:p>
            <a:pPr>
              <a:buFont typeface="Wingdings" pitchFamily="2" charset="2"/>
              <a:buChar char="Ø"/>
            </a:pPr>
            <a:r>
              <a:rPr lang="en-US" dirty="0"/>
              <a:t>Existing System</a:t>
            </a:r>
          </a:p>
          <a:p>
            <a:pPr>
              <a:buFont typeface="Wingdings" pitchFamily="2" charset="2"/>
              <a:buChar char="Ø"/>
            </a:pPr>
            <a:r>
              <a:rPr lang="en-US" dirty="0"/>
              <a:t>Need Of The System</a:t>
            </a:r>
          </a:p>
          <a:p>
            <a:pPr>
              <a:buFont typeface="Wingdings" pitchFamily="2" charset="2"/>
              <a:buChar char="Ø"/>
            </a:pPr>
            <a:r>
              <a:rPr lang="en-US" dirty="0"/>
              <a:t>Hardware &amp; Software</a:t>
            </a:r>
          </a:p>
          <a:p>
            <a:pPr>
              <a:buFont typeface="Wingdings" pitchFamily="2" charset="2"/>
              <a:buChar char="Ø"/>
            </a:pPr>
            <a:r>
              <a:rPr lang="en-US" dirty="0"/>
              <a:t>Features</a:t>
            </a:r>
          </a:p>
          <a:p>
            <a:pPr>
              <a:buFont typeface="Wingdings" pitchFamily="2" charset="2"/>
              <a:buChar char="Ø"/>
            </a:pPr>
            <a:r>
              <a:rPr lang="en-US" dirty="0"/>
              <a:t>Diagrams</a:t>
            </a:r>
          </a:p>
          <a:p>
            <a:pPr>
              <a:buFont typeface="Wingdings" pitchFamily="2" charset="2"/>
              <a:buChar char="Ø"/>
            </a:pPr>
            <a:r>
              <a:rPr lang="en-US" dirty="0"/>
              <a:t>Data Dictionary</a:t>
            </a:r>
          </a:p>
          <a:p>
            <a:pPr>
              <a:buFont typeface="Wingdings" pitchFamily="2" charset="2"/>
              <a:buChar char="Ø"/>
            </a:pPr>
            <a:r>
              <a:rPr lang="en-US" dirty="0"/>
              <a:t>Screens</a:t>
            </a:r>
          </a:p>
          <a:p>
            <a:pPr>
              <a:buFont typeface="Wingdings" pitchFamily="2" charset="2"/>
              <a:buChar char="Ø"/>
            </a:pPr>
            <a:r>
              <a:rPr lang="en-US" dirty="0"/>
              <a:t>Test Cases</a:t>
            </a:r>
          </a:p>
          <a:p>
            <a:pPr>
              <a:buFont typeface="Wingdings" pitchFamily="2" charset="2"/>
              <a:buChar char="Ø"/>
            </a:pPr>
            <a:r>
              <a:rPr lang="en-US" dirty="0"/>
              <a:t>Conclusion</a:t>
            </a:r>
          </a:p>
          <a:p>
            <a:pPr>
              <a:buFont typeface="Wingdings" pitchFamily="2" charset="2"/>
              <a:buChar char="Ø"/>
            </a:pPr>
            <a:r>
              <a:rPr lang="en-US" dirty="0"/>
              <a:t>References</a:t>
            </a:r>
          </a:p>
        </p:txBody>
      </p:sp>
    </p:spTree>
    <p:extLst>
      <p:ext uri="{BB962C8B-B14F-4D97-AF65-F5344CB8AC3E}">
        <p14:creationId xmlns:p14="http://schemas.microsoft.com/office/powerpoint/2010/main" val="10429531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1" t="13113" r="1282" b="26169"/>
          <a:stretch/>
        </p:blipFill>
        <p:spPr bwMode="auto">
          <a:xfrm>
            <a:off x="678684" y="805618"/>
            <a:ext cx="9791839" cy="545351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50400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t="13178" r="1453" b="9207"/>
          <a:stretch/>
        </p:blipFill>
        <p:spPr bwMode="auto">
          <a:xfrm>
            <a:off x="636158" y="734097"/>
            <a:ext cx="9821487" cy="55894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30339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61776" y="192041"/>
            <a:ext cx="2432076" cy="369332"/>
          </a:xfrm>
          <a:prstGeom prst="rect">
            <a:avLst/>
          </a:prstGeom>
        </p:spPr>
        <p:txBody>
          <a:bodyPr wrap="none">
            <a:spAutoFit/>
          </a:bodyPr>
          <a:lstStyle/>
          <a:p>
            <a:r>
              <a:rPr lang="en-US" b="1" dirty="0"/>
              <a:t>COLLEGES PAGE:</a:t>
            </a:r>
            <a:endParaRPr lang="en-US" dirty="0"/>
          </a:p>
        </p:txBody>
      </p:sp>
      <p:pic>
        <p:nvPicPr>
          <p:cNvPr id="5" name="Picture 4"/>
          <p:cNvPicPr/>
          <p:nvPr/>
        </p:nvPicPr>
        <p:blipFill rotWithShape="1">
          <a:blip r:embed="rId2"/>
          <a:srcRect t="13683" r="1923" b="7069"/>
          <a:stretch/>
        </p:blipFill>
        <p:spPr bwMode="auto">
          <a:xfrm>
            <a:off x="726310" y="748109"/>
            <a:ext cx="9847245" cy="560117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664829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t="13113" r="2084" b="5358"/>
          <a:stretch/>
        </p:blipFill>
        <p:spPr bwMode="auto">
          <a:xfrm>
            <a:off x="634984" y="767120"/>
            <a:ext cx="9990085" cy="560792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079803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t="13114" r="1923" b="6784"/>
          <a:stretch/>
        </p:blipFill>
        <p:spPr bwMode="auto">
          <a:xfrm>
            <a:off x="634986" y="757416"/>
            <a:ext cx="9796901" cy="54630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06448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srcRect t="13113" r="1602" b="5929"/>
          <a:stretch/>
        </p:blipFill>
        <p:spPr bwMode="auto">
          <a:xfrm>
            <a:off x="759867" y="723265"/>
            <a:ext cx="9723536" cy="548435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209652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srcRect t="9873" r="2066" b="9236"/>
          <a:stretch/>
        </p:blipFill>
        <p:spPr bwMode="auto">
          <a:xfrm>
            <a:off x="837735" y="768470"/>
            <a:ext cx="9671426" cy="547778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77979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24003" y="192041"/>
            <a:ext cx="907621" cy="369332"/>
          </a:xfrm>
          <a:prstGeom prst="rect">
            <a:avLst/>
          </a:prstGeom>
        </p:spPr>
        <p:txBody>
          <a:bodyPr wrap="none">
            <a:spAutoFit/>
          </a:bodyPr>
          <a:lstStyle/>
          <a:p>
            <a:r>
              <a:rPr lang="en-US" b="1" dirty="0"/>
              <a:t>Blogs:</a:t>
            </a:r>
            <a:endParaRPr lang="en-US" dirty="0"/>
          </a:p>
        </p:txBody>
      </p:sp>
      <p:pic>
        <p:nvPicPr>
          <p:cNvPr id="3" name="Picture 2"/>
          <p:cNvPicPr/>
          <p:nvPr/>
        </p:nvPicPr>
        <p:blipFill rotWithShape="1">
          <a:blip r:embed="rId2"/>
          <a:srcRect l="14323" t="9246" r="15594" b="6565"/>
          <a:stretch/>
        </p:blipFill>
        <p:spPr bwMode="auto">
          <a:xfrm>
            <a:off x="746076" y="840346"/>
            <a:ext cx="9608538" cy="532863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30860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69244" y="574252"/>
            <a:ext cx="2048959" cy="369332"/>
          </a:xfrm>
          <a:prstGeom prst="rect">
            <a:avLst/>
          </a:prstGeom>
        </p:spPr>
        <p:txBody>
          <a:bodyPr wrap="none">
            <a:spAutoFit/>
          </a:bodyPr>
          <a:lstStyle/>
          <a:p>
            <a:r>
              <a:rPr lang="en-US" b="1" dirty="0"/>
              <a:t>ADMIN LOGIN:</a:t>
            </a:r>
            <a:endParaRPr lang="en-US" dirty="0"/>
          </a:p>
        </p:txBody>
      </p:sp>
      <p:pic>
        <p:nvPicPr>
          <p:cNvPr id="3" name="Picture 2"/>
          <p:cNvPicPr/>
          <p:nvPr/>
        </p:nvPicPr>
        <p:blipFill rotWithShape="1">
          <a:blip r:embed="rId2"/>
          <a:srcRect t="13113" r="1122" b="18187"/>
          <a:stretch/>
        </p:blipFill>
        <p:spPr bwMode="auto">
          <a:xfrm>
            <a:off x="758954" y="1018474"/>
            <a:ext cx="9866116" cy="5587366"/>
          </a:xfrm>
          <a:prstGeom prst="rect">
            <a:avLst/>
          </a:prstGeom>
          <a:ln>
            <a:noFill/>
          </a:ln>
          <a:extLst>
            <a:ext uri="{53640926-AAD7-44D8-BBD7-CCE9431645EC}">
              <a14:shadowObscured xmlns:a14="http://schemas.microsoft.com/office/drawing/2010/main"/>
            </a:ext>
          </a:extLst>
        </p:spPr>
      </p:pic>
      <p:sp>
        <p:nvSpPr>
          <p:cNvPr id="4" name="Rectangle 3"/>
          <p:cNvSpPr/>
          <p:nvPr/>
        </p:nvSpPr>
        <p:spPr>
          <a:xfrm>
            <a:off x="4532376" y="204920"/>
            <a:ext cx="2085827" cy="369332"/>
          </a:xfrm>
          <a:prstGeom prst="rect">
            <a:avLst/>
          </a:prstGeom>
        </p:spPr>
        <p:txBody>
          <a:bodyPr wrap="none">
            <a:spAutoFit/>
          </a:bodyPr>
          <a:lstStyle/>
          <a:p>
            <a:r>
              <a:rPr lang="en-US" b="1" dirty="0"/>
              <a:t>ADMIN PANEL:</a:t>
            </a:r>
            <a:endParaRPr lang="en-US" dirty="0"/>
          </a:p>
        </p:txBody>
      </p:sp>
    </p:spTree>
    <p:extLst>
      <p:ext uri="{BB962C8B-B14F-4D97-AF65-F5344CB8AC3E}">
        <p14:creationId xmlns:p14="http://schemas.microsoft.com/office/powerpoint/2010/main" val="32939497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42229" y="573110"/>
            <a:ext cx="4942379" cy="369332"/>
          </a:xfrm>
          <a:prstGeom prst="rect">
            <a:avLst/>
          </a:prstGeom>
        </p:spPr>
        <p:txBody>
          <a:bodyPr wrap="none">
            <a:spAutoFit/>
          </a:bodyPr>
          <a:lstStyle/>
          <a:p>
            <a:r>
              <a:rPr lang="en-US" b="1" dirty="0"/>
              <a:t>ADD/MANAGE DETAILS OF COLLEGE:</a:t>
            </a:r>
            <a:endParaRPr lang="en-US" dirty="0"/>
          </a:p>
        </p:txBody>
      </p:sp>
      <p:pic>
        <p:nvPicPr>
          <p:cNvPr id="4" name="Picture 3"/>
          <p:cNvPicPr/>
          <p:nvPr/>
        </p:nvPicPr>
        <p:blipFill rotWithShape="1">
          <a:blip r:embed="rId2"/>
          <a:srcRect t="13968" r="1442" b="5359"/>
          <a:stretch/>
        </p:blipFill>
        <p:spPr bwMode="auto">
          <a:xfrm>
            <a:off x="842201" y="1160922"/>
            <a:ext cx="9679838" cy="505957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30753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INTRODUCTION</a:t>
            </a:r>
          </a:p>
        </p:txBody>
      </p:sp>
      <p:sp>
        <p:nvSpPr>
          <p:cNvPr id="3" name="Content Placeholder 2"/>
          <p:cNvSpPr>
            <a:spLocks noGrp="1"/>
          </p:cNvSpPr>
          <p:nvPr>
            <p:ph sz="quarter" idx="1"/>
          </p:nvPr>
        </p:nvSpPr>
        <p:spPr/>
        <p:txBody>
          <a:bodyPr>
            <a:normAutofit/>
          </a:bodyPr>
          <a:lstStyle/>
          <a:p>
            <a:pPr>
              <a:buFont typeface="Wingdings" pitchFamily="2" charset="2"/>
              <a:buChar char="Ø"/>
            </a:pPr>
            <a:r>
              <a:rPr lang="en-US" b="1" dirty="0"/>
              <a:t>Tourism Management System </a:t>
            </a:r>
            <a:r>
              <a:rPr lang="en-US" dirty="0"/>
              <a:t>has been developed to integrate teacher’s of multiple</a:t>
            </a:r>
            <a:r>
              <a:rPr lang="en-US" sz="2800" dirty="0"/>
              <a:t> </a:t>
            </a:r>
            <a:r>
              <a:rPr lang="en-US" dirty="0"/>
              <a:t>colleges under one platform where Content/Resources will be shared of different </a:t>
            </a:r>
            <a:r>
              <a:rPr lang="en-US" dirty="0" err="1"/>
              <a:t>different</a:t>
            </a:r>
            <a:r>
              <a:rPr lang="en-US" dirty="0"/>
              <a:t> streams.</a:t>
            </a:r>
          </a:p>
          <a:p>
            <a:pPr>
              <a:buFont typeface="Wingdings" pitchFamily="2" charset="2"/>
              <a:buChar char="Ø"/>
            </a:pPr>
            <a:r>
              <a:rPr lang="en-US" dirty="0"/>
              <a:t>When required teacher from registered colleges can visit the site and share or download the necessary content.</a:t>
            </a:r>
          </a:p>
          <a:p>
            <a:pPr>
              <a:buFont typeface="Wingdings" pitchFamily="2" charset="2"/>
              <a:buChar char="Ø"/>
            </a:pPr>
            <a:r>
              <a:rPr lang="en-US" dirty="0"/>
              <a:t>We made it even easier to find the content as we sort the data  as per streams/colleges.</a:t>
            </a:r>
          </a:p>
          <a:p>
            <a:pPr marL="0" indent="0">
              <a:buNone/>
            </a:pPr>
            <a:r>
              <a:rPr lang="en-US" dirty="0"/>
              <a:t>    Ex. MSC,ENGINEERING</a:t>
            </a:r>
            <a:r>
              <a:rPr lang="en-US" b="1" dirty="0"/>
              <a:t> </a:t>
            </a:r>
            <a:r>
              <a:rPr lang="en-US" dirty="0"/>
              <a:t>,MCA ,MBA ,PHARMACY and many more.</a:t>
            </a:r>
          </a:p>
          <a:p>
            <a:pPr>
              <a:buFont typeface="Wingdings" pitchFamily="2" charset="2"/>
              <a:buChar char="Ø"/>
            </a:pPr>
            <a:endParaRPr lang="en-US" dirty="0"/>
          </a:p>
          <a:p>
            <a:pPr>
              <a:buFont typeface="Wingdings" pitchFamily="2" charset="2"/>
              <a:buChar char="Ø"/>
            </a:pPr>
            <a:endParaRPr lang="en-US" sz="2000" dirty="0"/>
          </a:p>
          <a:p>
            <a:pPr>
              <a:buFont typeface="Wingdings" pitchFamily="2" charset="2"/>
              <a:buChar char="Ø"/>
            </a:pPr>
            <a:endParaRPr lang="en-US" sz="2000" dirty="0"/>
          </a:p>
        </p:txBody>
      </p:sp>
    </p:spTree>
    <p:extLst>
      <p:ext uri="{BB962C8B-B14F-4D97-AF65-F5344CB8AC3E}">
        <p14:creationId xmlns:p14="http://schemas.microsoft.com/office/powerpoint/2010/main" val="31308312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921" r="1610" b="6249"/>
          <a:stretch/>
        </p:blipFill>
        <p:spPr bwMode="auto">
          <a:xfrm>
            <a:off x="508000" y="1422400"/>
            <a:ext cx="10276115" cy="5125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073267" y="472105"/>
            <a:ext cx="5525872" cy="369332"/>
          </a:xfrm>
          <a:prstGeom prst="rect">
            <a:avLst/>
          </a:prstGeom>
        </p:spPr>
        <p:txBody>
          <a:bodyPr wrap="none">
            <a:spAutoFit/>
          </a:bodyPr>
          <a:lstStyle/>
          <a:p>
            <a:r>
              <a:rPr lang="en-US" b="1" dirty="0"/>
              <a:t>ADD/MANAGE DETAILS OF DEPARTMENT:</a:t>
            </a:r>
            <a:endParaRPr lang="en-US" dirty="0"/>
          </a:p>
        </p:txBody>
      </p:sp>
    </p:spTree>
    <p:extLst>
      <p:ext uri="{BB962C8B-B14F-4D97-AF65-F5344CB8AC3E}">
        <p14:creationId xmlns:p14="http://schemas.microsoft.com/office/powerpoint/2010/main" val="3622471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325" r="1387" b="6250"/>
          <a:stretch/>
        </p:blipFill>
        <p:spPr bwMode="auto">
          <a:xfrm>
            <a:off x="595087" y="1371991"/>
            <a:ext cx="10252440" cy="5196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50117" y="617249"/>
            <a:ext cx="4523995" cy="369332"/>
          </a:xfrm>
          <a:prstGeom prst="rect">
            <a:avLst/>
          </a:prstGeom>
        </p:spPr>
        <p:txBody>
          <a:bodyPr wrap="none">
            <a:spAutoFit/>
          </a:bodyPr>
          <a:lstStyle/>
          <a:p>
            <a:r>
              <a:rPr lang="en-US" b="1" dirty="0"/>
              <a:t>ADD/MANAGE DETAILS OF CLASS:</a:t>
            </a:r>
            <a:endParaRPr lang="en-US" dirty="0"/>
          </a:p>
        </p:txBody>
      </p:sp>
    </p:spTree>
    <p:extLst>
      <p:ext uri="{BB962C8B-B14F-4D97-AF65-F5344CB8AC3E}">
        <p14:creationId xmlns:p14="http://schemas.microsoft.com/office/powerpoint/2010/main" val="2578572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127" r="1276" b="12698"/>
          <a:stretch/>
        </p:blipFill>
        <p:spPr bwMode="auto">
          <a:xfrm>
            <a:off x="653144" y="1494970"/>
            <a:ext cx="10236992" cy="4833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300450" y="646277"/>
            <a:ext cx="4891083" cy="369332"/>
          </a:xfrm>
          <a:prstGeom prst="rect">
            <a:avLst/>
          </a:prstGeom>
        </p:spPr>
        <p:txBody>
          <a:bodyPr wrap="none">
            <a:spAutoFit/>
          </a:bodyPr>
          <a:lstStyle/>
          <a:p>
            <a:r>
              <a:rPr lang="en-US" b="1" dirty="0"/>
              <a:t>ADD/MANAGE DETAILS OF SUBJECT:</a:t>
            </a:r>
            <a:endParaRPr lang="en-US" dirty="0"/>
          </a:p>
        </p:txBody>
      </p:sp>
    </p:spTree>
    <p:extLst>
      <p:ext uri="{BB962C8B-B14F-4D97-AF65-F5344CB8AC3E}">
        <p14:creationId xmlns:p14="http://schemas.microsoft.com/office/powerpoint/2010/main" val="38240503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84283" y="179162"/>
            <a:ext cx="2329484" cy="369332"/>
          </a:xfrm>
          <a:prstGeom prst="rect">
            <a:avLst/>
          </a:prstGeom>
        </p:spPr>
        <p:txBody>
          <a:bodyPr wrap="none">
            <a:spAutoFit/>
          </a:bodyPr>
          <a:lstStyle/>
          <a:p>
            <a:r>
              <a:rPr lang="en-US" b="1" dirty="0"/>
              <a:t>MANAGE NOTES:</a:t>
            </a:r>
            <a:endParaRPr lang="en-US" dirty="0"/>
          </a:p>
        </p:txBody>
      </p:sp>
      <p:pic>
        <p:nvPicPr>
          <p:cNvPr id="3" name="Picture 2"/>
          <p:cNvPicPr/>
          <p:nvPr/>
        </p:nvPicPr>
        <p:blipFill rotWithShape="1">
          <a:blip r:embed="rId2"/>
          <a:srcRect t="13398" r="1762" b="12771"/>
          <a:stretch/>
        </p:blipFill>
        <p:spPr bwMode="auto">
          <a:xfrm>
            <a:off x="816444" y="743961"/>
            <a:ext cx="9718474" cy="566971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057119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524" r="1834" b="9325"/>
          <a:stretch/>
        </p:blipFill>
        <p:spPr bwMode="auto">
          <a:xfrm>
            <a:off x="478973" y="1364343"/>
            <a:ext cx="10243036" cy="516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435749" y="660792"/>
            <a:ext cx="2196435" cy="369332"/>
          </a:xfrm>
          <a:prstGeom prst="rect">
            <a:avLst/>
          </a:prstGeom>
        </p:spPr>
        <p:txBody>
          <a:bodyPr wrap="none">
            <a:spAutoFit/>
          </a:bodyPr>
          <a:lstStyle/>
          <a:p>
            <a:r>
              <a:rPr lang="en-US" b="1" dirty="0"/>
              <a:t>MANAGE NEWS:</a:t>
            </a:r>
            <a:endParaRPr lang="en-US" dirty="0"/>
          </a:p>
        </p:txBody>
      </p:sp>
    </p:spTree>
    <p:extLst>
      <p:ext uri="{BB962C8B-B14F-4D97-AF65-F5344CB8AC3E}">
        <p14:creationId xmlns:p14="http://schemas.microsoft.com/office/powerpoint/2010/main" val="3036765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119" b="10714"/>
          <a:stretch/>
        </p:blipFill>
        <p:spPr bwMode="auto">
          <a:xfrm>
            <a:off x="624113" y="1204686"/>
            <a:ext cx="9884229" cy="5094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401485" y="472106"/>
            <a:ext cx="2486578" cy="369332"/>
          </a:xfrm>
          <a:prstGeom prst="rect">
            <a:avLst/>
          </a:prstGeom>
        </p:spPr>
        <p:txBody>
          <a:bodyPr wrap="none">
            <a:spAutoFit/>
          </a:bodyPr>
          <a:lstStyle/>
          <a:p>
            <a:r>
              <a:rPr lang="en-US" b="1"/>
              <a:t>MANAGE EVENTS:</a:t>
            </a:r>
            <a:endParaRPr lang="en-US" dirty="0"/>
          </a:p>
        </p:txBody>
      </p:sp>
    </p:spTree>
    <p:extLst>
      <p:ext uri="{BB962C8B-B14F-4D97-AF65-F5344CB8AC3E}">
        <p14:creationId xmlns:p14="http://schemas.microsoft.com/office/powerpoint/2010/main" val="20612570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85953" y="204920"/>
            <a:ext cx="2157963" cy="369332"/>
          </a:xfrm>
          <a:prstGeom prst="rect">
            <a:avLst/>
          </a:prstGeom>
        </p:spPr>
        <p:txBody>
          <a:bodyPr wrap="none">
            <a:spAutoFit/>
          </a:bodyPr>
          <a:lstStyle/>
          <a:p>
            <a:r>
              <a:rPr lang="en-US" b="1" dirty="0"/>
              <a:t>MANAGE USER:</a:t>
            </a: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683" r="918" b="24295"/>
          <a:stretch/>
        </p:blipFill>
        <p:spPr bwMode="auto">
          <a:xfrm>
            <a:off x="540914" y="708338"/>
            <a:ext cx="10148552" cy="5602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0096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24101" y="217799"/>
            <a:ext cx="3281668" cy="369332"/>
          </a:xfrm>
          <a:prstGeom prst="rect">
            <a:avLst/>
          </a:prstGeom>
        </p:spPr>
        <p:txBody>
          <a:bodyPr wrap="none">
            <a:spAutoFit/>
          </a:bodyPr>
          <a:lstStyle/>
          <a:p>
            <a:r>
              <a:rPr lang="en-US" b="1" dirty="0"/>
              <a:t>ADD INTO ABOUT PAGE:</a:t>
            </a:r>
            <a:endParaRPr lang="en-US" dirty="0"/>
          </a:p>
        </p:txBody>
      </p:sp>
      <p:pic>
        <p:nvPicPr>
          <p:cNvPr id="3" name="Picture 2"/>
          <p:cNvPicPr/>
          <p:nvPr/>
        </p:nvPicPr>
        <p:blipFill rotWithShape="1">
          <a:blip r:embed="rId2"/>
          <a:srcRect t="13683" r="1442" b="8495"/>
          <a:stretch/>
        </p:blipFill>
        <p:spPr bwMode="auto">
          <a:xfrm>
            <a:off x="832604" y="865527"/>
            <a:ext cx="9728072" cy="541936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059278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5511" y="204920"/>
            <a:ext cx="1422184" cy="369332"/>
          </a:xfrm>
          <a:prstGeom prst="rect">
            <a:avLst/>
          </a:prstGeom>
        </p:spPr>
        <p:txBody>
          <a:bodyPr wrap="none">
            <a:spAutoFit/>
          </a:bodyPr>
          <a:lstStyle/>
          <a:p>
            <a:r>
              <a:rPr lang="en-US" b="1" dirty="0"/>
              <a:t>REPORTS</a:t>
            </a:r>
            <a:endParaRPr lang="en-US" dirty="0"/>
          </a:p>
        </p:txBody>
      </p:sp>
      <p:sp>
        <p:nvSpPr>
          <p:cNvPr id="3" name="Rectangle 2"/>
          <p:cNvSpPr/>
          <p:nvPr/>
        </p:nvSpPr>
        <p:spPr>
          <a:xfrm>
            <a:off x="850735" y="611747"/>
            <a:ext cx="5184433" cy="369332"/>
          </a:xfrm>
          <a:prstGeom prst="rect">
            <a:avLst/>
          </a:prstGeom>
        </p:spPr>
        <p:txBody>
          <a:bodyPr wrap="none">
            <a:spAutoFit/>
          </a:bodyPr>
          <a:lstStyle/>
          <a:p>
            <a:r>
              <a:rPr lang="en-US" b="1" dirty="0"/>
              <a:t>Search report for notes by date of upload:</a:t>
            </a:r>
            <a:endParaRPr lang="en-US" dirty="0"/>
          </a:p>
        </p:txBody>
      </p:sp>
      <p:pic>
        <p:nvPicPr>
          <p:cNvPr id="4" name="Picture 3"/>
          <p:cNvPicPr/>
          <p:nvPr/>
        </p:nvPicPr>
        <p:blipFill rotWithShape="1">
          <a:blip r:embed="rId2"/>
          <a:srcRect l="1075" t="9873" r="1171" b="8599"/>
          <a:stretch/>
        </p:blipFill>
        <p:spPr bwMode="auto">
          <a:xfrm>
            <a:off x="759854" y="1186327"/>
            <a:ext cx="9659154" cy="521447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234825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8737" y="655681"/>
            <a:ext cx="5194051" cy="369332"/>
          </a:xfrm>
          <a:prstGeom prst="rect">
            <a:avLst/>
          </a:prstGeom>
        </p:spPr>
        <p:txBody>
          <a:bodyPr wrap="none">
            <a:spAutoFit/>
          </a:bodyPr>
          <a:lstStyle/>
          <a:p>
            <a:r>
              <a:rPr lang="en-US" b="1" dirty="0"/>
              <a:t>Search report for notes by year of upload:</a:t>
            </a:r>
            <a:endParaRPr lang="en-US" dirty="0"/>
          </a:p>
        </p:txBody>
      </p:sp>
      <p:pic>
        <p:nvPicPr>
          <p:cNvPr id="3" name="Picture 2"/>
          <p:cNvPicPr/>
          <p:nvPr/>
        </p:nvPicPr>
        <p:blipFill rotWithShape="1">
          <a:blip r:embed="rId2"/>
          <a:srcRect l="896" t="9554" r="2066" b="7643"/>
          <a:stretch/>
        </p:blipFill>
        <p:spPr bwMode="auto">
          <a:xfrm>
            <a:off x="778737" y="1284890"/>
            <a:ext cx="9743302" cy="502575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50749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EXISTING SYSTEM</a:t>
            </a:r>
          </a:p>
        </p:txBody>
      </p:sp>
      <p:sp>
        <p:nvSpPr>
          <p:cNvPr id="3" name="Content Placeholder 2"/>
          <p:cNvSpPr>
            <a:spLocks noGrp="1"/>
          </p:cNvSpPr>
          <p:nvPr>
            <p:ph sz="quarter" idx="1"/>
          </p:nvPr>
        </p:nvSpPr>
        <p:spPr/>
        <p:txBody>
          <a:bodyPr/>
          <a:lstStyle/>
          <a:p>
            <a:pPr>
              <a:buFont typeface="Wingdings" pitchFamily="2" charset="2"/>
              <a:buChar char="Ø"/>
            </a:pPr>
            <a:r>
              <a:rPr lang="en-US" dirty="0"/>
              <a:t>Before developing </a:t>
            </a:r>
            <a:r>
              <a:rPr lang="en-US" b="1" dirty="0"/>
              <a:t>Tourism Management System </a:t>
            </a:r>
            <a:r>
              <a:rPr lang="en-US" dirty="0"/>
              <a:t>there were no such systems developed.</a:t>
            </a:r>
          </a:p>
          <a:p>
            <a:pPr>
              <a:buFont typeface="Wingdings" pitchFamily="2" charset="2"/>
              <a:buChar char="Ø"/>
            </a:pPr>
            <a:r>
              <a:rPr lang="en-US" dirty="0"/>
              <a:t>No such system is observed where </a:t>
            </a:r>
            <a:r>
              <a:rPr lang="en-IN" dirty="0"/>
              <a:t>faculties can have an access to other colleges resources/content. </a:t>
            </a:r>
          </a:p>
          <a:p>
            <a:pPr>
              <a:buFont typeface="Wingdings" pitchFamily="2" charset="2"/>
              <a:buChar char="Ø"/>
            </a:pPr>
            <a:r>
              <a:rPr lang="en-IN" dirty="0"/>
              <a:t>So we took the opportunity to build such system which will help teaching fraternity in coming days.</a:t>
            </a:r>
            <a:endParaRPr lang="en-US" dirty="0"/>
          </a:p>
          <a:p>
            <a:pPr>
              <a:buFont typeface="Wingdings" pitchFamily="2" charset="2"/>
              <a:buChar char="Ø"/>
            </a:pPr>
            <a:endParaRPr lang="en-US" dirty="0"/>
          </a:p>
        </p:txBody>
      </p:sp>
    </p:spTree>
    <p:extLst>
      <p:ext uri="{BB962C8B-B14F-4D97-AF65-F5344CB8AC3E}">
        <p14:creationId xmlns:p14="http://schemas.microsoft.com/office/powerpoint/2010/main" val="26790417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5768" y="681439"/>
            <a:ext cx="5290231" cy="369332"/>
          </a:xfrm>
          <a:prstGeom prst="rect">
            <a:avLst/>
          </a:prstGeom>
        </p:spPr>
        <p:txBody>
          <a:bodyPr wrap="none">
            <a:spAutoFit/>
          </a:bodyPr>
          <a:lstStyle/>
          <a:p>
            <a:r>
              <a:rPr lang="en-US" b="1" dirty="0"/>
              <a:t>Search report for notes by specific college:</a:t>
            </a:r>
            <a:endParaRPr lang="en-US" dirty="0"/>
          </a:p>
        </p:txBody>
      </p:sp>
      <p:pic>
        <p:nvPicPr>
          <p:cNvPr id="3" name="Picture 2"/>
          <p:cNvPicPr/>
          <p:nvPr/>
        </p:nvPicPr>
        <p:blipFill rotWithShape="1">
          <a:blip r:embed="rId2"/>
          <a:srcRect l="896" t="9873" r="992" b="8599"/>
          <a:stretch/>
        </p:blipFill>
        <p:spPr bwMode="auto">
          <a:xfrm>
            <a:off x="805768" y="1237507"/>
            <a:ext cx="9806424" cy="51246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34257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8310" y="629923"/>
            <a:ext cx="5626861" cy="369332"/>
          </a:xfrm>
          <a:prstGeom prst="rect">
            <a:avLst/>
          </a:prstGeom>
        </p:spPr>
        <p:txBody>
          <a:bodyPr wrap="none">
            <a:spAutoFit/>
          </a:bodyPr>
          <a:lstStyle/>
          <a:p>
            <a:r>
              <a:rPr lang="en-US" b="1" dirty="0"/>
              <a:t>Search report for notes by specifying subject:</a:t>
            </a:r>
            <a:endParaRPr lang="en-US" dirty="0"/>
          </a:p>
        </p:txBody>
      </p:sp>
      <p:pic>
        <p:nvPicPr>
          <p:cNvPr id="3" name="Picture 2"/>
          <p:cNvPicPr/>
          <p:nvPr/>
        </p:nvPicPr>
        <p:blipFill rotWithShape="1">
          <a:blip r:embed="rId2"/>
          <a:srcRect l="1075" t="9554" r="1171" b="5414"/>
          <a:stretch/>
        </p:blipFill>
        <p:spPr bwMode="auto">
          <a:xfrm>
            <a:off x="758310" y="1170116"/>
            <a:ext cx="9828124" cy="502462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331924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0583" y="552650"/>
            <a:ext cx="5184433" cy="369332"/>
          </a:xfrm>
          <a:prstGeom prst="rect">
            <a:avLst/>
          </a:prstGeom>
        </p:spPr>
        <p:txBody>
          <a:bodyPr wrap="none">
            <a:spAutoFit/>
          </a:bodyPr>
          <a:lstStyle/>
          <a:p>
            <a:r>
              <a:rPr lang="en-US" b="1" dirty="0"/>
              <a:t>Search report for News by date of upload:</a:t>
            </a:r>
            <a:endParaRPr lang="en-US" dirty="0"/>
          </a:p>
        </p:txBody>
      </p:sp>
      <p:pic>
        <p:nvPicPr>
          <p:cNvPr id="3" name="Picture 2"/>
          <p:cNvPicPr/>
          <p:nvPr/>
        </p:nvPicPr>
        <p:blipFill rotWithShape="1">
          <a:blip r:embed="rId2"/>
          <a:srcRect l="895" t="9873" r="1349" b="10510"/>
          <a:stretch/>
        </p:blipFill>
        <p:spPr bwMode="auto">
          <a:xfrm>
            <a:off x="760583" y="1130903"/>
            <a:ext cx="9800093" cy="519262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140599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6840" y="578408"/>
            <a:ext cx="5359159" cy="369332"/>
          </a:xfrm>
          <a:prstGeom prst="rect">
            <a:avLst/>
          </a:prstGeom>
        </p:spPr>
        <p:txBody>
          <a:bodyPr wrap="none">
            <a:spAutoFit/>
          </a:bodyPr>
          <a:lstStyle/>
          <a:p>
            <a:r>
              <a:rPr lang="en-US" b="1" dirty="0"/>
              <a:t>Search report for Events by date of upload:</a:t>
            </a:r>
            <a:endParaRPr lang="en-US" dirty="0"/>
          </a:p>
        </p:txBody>
      </p:sp>
      <p:pic>
        <p:nvPicPr>
          <p:cNvPr id="3" name="Picture 2"/>
          <p:cNvPicPr/>
          <p:nvPr/>
        </p:nvPicPr>
        <p:blipFill rotWithShape="1">
          <a:blip r:embed="rId2"/>
          <a:srcRect l="897" t="9873" r="1171" b="10510"/>
          <a:stretch/>
        </p:blipFill>
        <p:spPr bwMode="auto">
          <a:xfrm>
            <a:off x="736840" y="1139873"/>
            <a:ext cx="9836715" cy="524804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831965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3842" y="244699"/>
            <a:ext cx="9956800" cy="534004"/>
          </a:xfrm>
        </p:spPr>
        <p:txBody>
          <a:bodyPr>
            <a:normAutofit fontScale="90000"/>
          </a:bodyPr>
          <a:lstStyle/>
          <a:p>
            <a:pPr algn="ctr"/>
            <a:r>
              <a:rPr lang="en-US" dirty="0"/>
              <a:t>TEST CASES</a:t>
            </a:r>
          </a:p>
        </p:txBody>
      </p:sp>
      <p:sp>
        <p:nvSpPr>
          <p:cNvPr id="5" name="TextBox 4"/>
          <p:cNvSpPr txBox="1"/>
          <p:nvPr/>
        </p:nvSpPr>
        <p:spPr>
          <a:xfrm>
            <a:off x="2936383" y="785612"/>
            <a:ext cx="5267459" cy="400110"/>
          </a:xfrm>
          <a:prstGeom prst="rect">
            <a:avLst/>
          </a:prstGeom>
          <a:noFill/>
        </p:spPr>
        <p:txBody>
          <a:bodyPr wrap="square" rtlCol="0">
            <a:spAutoFit/>
          </a:bodyPr>
          <a:lstStyle/>
          <a:p>
            <a:pPr algn="ctr"/>
            <a:r>
              <a:rPr lang="en-US" sz="2000" b="1" cap="all"/>
              <a:t>User </a:t>
            </a:r>
            <a:r>
              <a:rPr lang="en-US" sz="2000" b="1" cap="all" dirty="0"/>
              <a:t>Registration Module</a:t>
            </a:r>
          </a:p>
        </p:txBody>
      </p:sp>
      <p:graphicFrame>
        <p:nvGraphicFramePr>
          <p:cNvPr id="6" name="Table 5"/>
          <p:cNvGraphicFramePr>
            <a:graphicFrameLocks noGrp="1"/>
          </p:cNvGraphicFramePr>
          <p:nvPr>
            <p:extLst>
              <p:ext uri="{D42A27DB-BD31-4B8C-83A1-F6EECF244321}">
                <p14:modId xmlns:p14="http://schemas.microsoft.com/office/powerpoint/2010/main" val="2215341705"/>
              </p:ext>
            </p:extLst>
          </p:nvPr>
        </p:nvGraphicFramePr>
        <p:xfrm>
          <a:off x="726403" y="1461235"/>
          <a:ext cx="9872909" cy="4698583"/>
        </p:xfrm>
        <a:graphic>
          <a:graphicData uri="http://schemas.openxmlformats.org/drawingml/2006/table">
            <a:tbl>
              <a:tblPr>
                <a:tableStyleId>{BDBED569-4797-4DF1-A0F4-6AAB3CD982D8}</a:tableStyleId>
              </a:tblPr>
              <a:tblGrid>
                <a:gridCol w="1265332">
                  <a:extLst>
                    <a:ext uri="{9D8B030D-6E8A-4147-A177-3AD203B41FA5}">
                      <a16:colId xmlns:a16="http://schemas.microsoft.com/office/drawing/2014/main" val="20000"/>
                    </a:ext>
                  </a:extLst>
                </a:gridCol>
                <a:gridCol w="1304356">
                  <a:extLst>
                    <a:ext uri="{9D8B030D-6E8A-4147-A177-3AD203B41FA5}">
                      <a16:colId xmlns:a16="http://schemas.microsoft.com/office/drawing/2014/main" val="20001"/>
                    </a:ext>
                  </a:extLst>
                </a:gridCol>
                <a:gridCol w="583399">
                  <a:extLst>
                    <a:ext uri="{9D8B030D-6E8A-4147-A177-3AD203B41FA5}">
                      <a16:colId xmlns:a16="http://schemas.microsoft.com/office/drawing/2014/main" val="20002"/>
                    </a:ext>
                  </a:extLst>
                </a:gridCol>
                <a:gridCol w="993144">
                  <a:extLst>
                    <a:ext uri="{9D8B030D-6E8A-4147-A177-3AD203B41FA5}">
                      <a16:colId xmlns:a16="http://schemas.microsoft.com/office/drawing/2014/main" val="20003"/>
                    </a:ext>
                  </a:extLst>
                </a:gridCol>
                <a:gridCol w="1733613">
                  <a:extLst>
                    <a:ext uri="{9D8B030D-6E8A-4147-A177-3AD203B41FA5}">
                      <a16:colId xmlns:a16="http://schemas.microsoft.com/office/drawing/2014/main" val="20004"/>
                    </a:ext>
                  </a:extLst>
                </a:gridCol>
                <a:gridCol w="1731661">
                  <a:extLst>
                    <a:ext uri="{9D8B030D-6E8A-4147-A177-3AD203B41FA5}">
                      <a16:colId xmlns:a16="http://schemas.microsoft.com/office/drawing/2014/main" val="20005"/>
                    </a:ext>
                  </a:extLst>
                </a:gridCol>
                <a:gridCol w="1388256">
                  <a:extLst>
                    <a:ext uri="{9D8B030D-6E8A-4147-A177-3AD203B41FA5}">
                      <a16:colId xmlns:a16="http://schemas.microsoft.com/office/drawing/2014/main" val="20006"/>
                    </a:ext>
                  </a:extLst>
                </a:gridCol>
                <a:gridCol w="873148">
                  <a:extLst>
                    <a:ext uri="{9D8B030D-6E8A-4147-A177-3AD203B41FA5}">
                      <a16:colId xmlns:a16="http://schemas.microsoft.com/office/drawing/2014/main" val="20007"/>
                    </a:ext>
                  </a:extLst>
                </a:gridCol>
              </a:tblGrid>
              <a:tr h="638021">
                <a:tc>
                  <a:txBody>
                    <a:bodyPr/>
                    <a:lstStyle/>
                    <a:p>
                      <a:pPr marL="0" marR="0" algn="ctr">
                        <a:spcBef>
                          <a:spcPts val="0"/>
                        </a:spcBef>
                        <a:spcAft>
                          <a:spcPts val="0"/>
                        </a:spcAft>
                      </a:pPr>
                      <a:r>
                        <a:rPr lang="en-US" sz="1400" dirty="0">
                          <a:effectLst/>
                        </a:rPr>
                        <a:t>Test Case ID</a:t>
                      </a:r>
                      <a:endParaRPr lang="en-US" sz="1400" b="1" dirty="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Test Case Description</a:t>
                      </a:r>
                      <a:endParaRPr lang="en-US" sz="1400" b="1">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Steps</a:t>
                      </a:r>
                      <a:endParaRPr lang="en-US" sz="1400" b="1">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Test Type</a:t>
                      </a:r>
                      <a:endParaRPr lang="en-US" sz="1400" b="1">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Test Data</a:t>
                      </a:r>
                      <a:endParaRPr lang="en-US" sz="1400" b="1">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Expected Result</a:t>
                      </a:r>
                      <a:endParaRPr lang="en-US" sz="1400" b="1">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Actual Result</a:t>
                      </a:r>
                      <a:endParaRPr lang="en-US" sz="1400" b="1">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dirty="0">
                          <a:effectLst/>
                        </a:rPr>
                        <a:t>Status</a:t>
                      </a:r>
                      <a:endParaRPr lang="en-US" sz="1400" b="1" dirty="0">
                        <a:effectLst/>
                        <a:latin typeface="Times New Roman"/>
                        <a:ea typeface="Times New Roman"/>
                      </a:endParaRPr>
                    </a:p>
                  </a:txBody>
                  <a:tcPr marL="9525" marR="9525" marT="9525" marB="0" anchor="ctr"/>
                </a:tc>
                <a:extLst>
                  <a:ext uri="{0D108BD9-81ED-4DB2-BD59-A6C34878D82A}">
                    <a16:rowId xmlns:a16="http://schemas.microsoft.com/office/drawing/2014/main" val="10000"/>
                  </a:ext>
                </a:extLst>
              </a:tr>
              <a:tr h="1374674">
                <a:tc>
                  <a:txBody>
                    <a:bodyPr/>
                    <a:lstStyle/>
                    <a:p>
                      <a:pPr marL="0" marR="0" algn="ctr">
                        <a:spcBef>
                          <a:spcPts val="0"/>
                        </a:spcBef>
                        <a:spcAft>
                          <a:spcPts val="0"/>
                        </a:spcAft>
                      </a:pPr>
                      <a:r>
                        <a:rPr lang="en-US" sz="1400" dirty="0">
                          <a:effectLst/>
                        </a:rPr>
                        <a:t>TC01</a:t>
                      </a:r>
                      <a:endParaRPr lang="en-US" sz="1400" b="0" dirty="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dirty="0">
                          <a:effectLst/>
                        </a:rPr>
                        <a:t>To check  functionality of registration page</a:t>
                      </a:r>
                      <a:endParaRPr lang="en-US" sz="1400" b="0" dirty="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dirty="0">
                          <a:effectLst/>
                        </a:rPr>
                        <a:t>S1</a:t>
                      </a:r>
                      <a:endParaRPr lang="en-US" sz="1400" b="0" dirty="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Invalid</a:t>
                      </a:r>
                    </a:p>
                    <a:p>
                      <a:pPr marL="0" marR="0" algn="ctr">
                        <a:spcBef>
                          <a:spcPts val="0"/>
                        </a:spcBef>
                        <a:spcAft>
                          <a:spcPts val="0"/>
                        </a:spcAft>
                      </a:pPr>
                      <a:r>
                        <a:rPr lang="en-US" sz="1400">
                          <a:effectLst/>
                        </a:rPr>
                        <a:t>data</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dirty="0">
                          <a:effectLst/>
                        </a:rPr>
                        <a:t>Leave all fields empty</a:t>
                      </a:r>
                      <a:endParaRPr lang="en-US" sz="1400" b="0" dirty="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It should display meaningful error message</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dirty="0">
                          <a:effectLst/>
                        </a:rPr>
                        <a:t>“please </a:t>
                      </a:r>
                      <a:r>
                        <a:rPr lang="en-US" sz="1400" dirty="0" err="1">
                          <a:effectLst/>
                        </a:rPr>
                        <a:t>fillout</a:t>
                      </a:r>
                      <a:r>
                        <a:rPr lang="en-US" sz="1400" dirty="0">
                          <a:effectLst/>
                        </a:rPr>
                        <a:t> this fields” message appeared</a:t>
                      </a:r>
                      <a:endParaRPr lang="en-US" sz="1400" b="0" dirty="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dirty="0">
                          <a:effectLst/>
                        </a:rPr>
                        <a:t>PASS</a:t>
                      </a:r>
                      <a:endParaRPr lang="en-US" sz="1400" b="0" dirty="0">
                        <a:effectLst/>
                        <a:latin typeface="Times New Roman"/>
                        <a:ea typeface="Times New Roman"/>
                      </a:endParaRPr>
                    </a:p>
                  </a:txBody>
                  <a:tcPr marL="9525" marR="9525" marT="9525" marB="0" anchor="ctr"/>
                </a:tc>
                <a:extLst>
                  <a:ext uri="{0D108BD9-81ED-4DB2-BD59-A6C34878D82A}">
                    <a16:rowId xmlns:a16="http://schemas.microsoft.com/office/drawing/2014/main" val="10001"/>
                  </a:ext>
                </a:extLst>
              </a:tr>
              <a:tr h="1342944">
                <a:tc>
                  <a:txBody>
                    <a:bodyPr/>
                    <a:lstStyle/>
                    <a:p>
                      <a:endParaRPr lang="en-US" sz="1050" b="0">
                        <a:effectLst/>
                        <a:latin typeface="Times New Roman"/>
                      </a:endParaRPr>
                    </a:p>
                  </a:txBody>
                  <a:tcPr marL="9525" marR="9525" marT="9525" marB="0" anchor="ctr"/>
                </a:tc>
                <a:tc>
                  <a:txBody>
                    <a:bodyPr/>
                    <a:lstStyle/>
                    <a:p>
                      <a:endParaRPr lang="en-US" sz="1050" b="0" dirty="0">
                        <a:effectLst/>
                        <a:latin typeface="Times New Roman"/>
                      </a:endParaRPr>
                    </a:p>
                  </a:txBody>
                  <a:tcPr marL="9525" marR="9525" marT="9525" marB="0" anchor="ctr"/>
                </a:tc>
                <a:tc>
                  <a:txBody>
                    <a:bodyPr/>
                    <a:lstStyle/>
                    <a:p>
                      <a:pPr marL="0" marR="0" algn="ctr">
                        <a:spcBef>
                          <a:spcPts val="0"/>
                        </a:spcBef>
                        <a:spcAft>
                          <a:spcPts val="0"/>
                        </a:spcAft>
                      </a:pPr>
                      <a:r>
                        <a:rPr lang="en-US" sz="1400">
                          <a:effectLst/>
                        </a:rPr>
                        <a:t>S2</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Invalid</a:t>
                      </a:r>
                    </a:p>
                    <a:p>
                      <a:pPr marL="0" marR="0" algn="ctr">
                        <a:spcBef>
                          <a:spcPts val="0"/>
                        </a:spcBef>
                        <a:spcAft>
                          <a:spcPts val="0"/>
                        </a:spcAft>
                      </a:pPr>
                      <a:r>
                        <a:rPr lang="en-US" sz="1400">
                          <a:effectLst/>
                        </a:rPr>
                        <a:t>data</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Leave few fields empty</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It should display meaningful error message</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“please fillout this fields” message appeared</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dirty="0">
                          <a:effectLst/>
                        </a:rPr>
                        <a:t>PASS</a:t>
                      </a:r>
                      <a:endParaRPr lang="en-US" sz="1400" b="0" dirty="0">
                        <a:effectLst/>
                        <a:latin typeface="Times New Roman"/>
                        <a:ea typeface="Times New Roman"/>
                      </a:endParaRPr>
                    </a:p>
                  </a:txBody>
                  <a:tcPr marL="9525" marR="9525" marT="9525" marB="0" anchor="ctr"/>
                </a:tc>
                <a:extLst>
                  <a:ext uri="{0D108BD9-81ED-4DB2-BD59-A6C34878D82A}">
                    <a16:rowId xmlns:a16="http://schemas.microsoft.com/office/drawing/2014/main" val="10002"/>
                  </a:ext>
                </a:extLst>
              </a:tr>
              <a:tr h="1342944">
                <a:tc>
                  <a:txBody>
                    <a:bodyPr/>
                    <a:lstStyle/>
                    <a:p>
                      <a:pPr marL="0" marR="0" algn="ctr">
                        <a:spcBef>
                          <a:spcPts val="0"/>
                        </a:spcBef>
                        <a:spcAft>
                          <a:spcPts val="0"/>
                        </a:spcAft>
                      </a:pPr>
                      <a:r>
                        <a:rPr lang="en-US" sz="1400">
                          <a:effectLst/>
                        </a:rPr>
                        <a:t> </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 </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S3</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Valid data</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Fill out all the fields correctly</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It should isplay meaningful message</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a:effectLst/>
                        </a:rPr>
                        <a:t>“Successfully registered“ message displayed</a:t>
                      </a:r>
                      <a:endParaRPr lang="en-US" sz="1400" b="0">
                        <a:effectLst/>
                        <a:latin typeface="Times New Roman"/>
                        <a:ea typeface="Times New Roman"/>
                      </a:endParaRPr>
                    </a:p>
                  </a:txBody>
                  <a:tcPr marL="9525" marR="9525" marT="9525" marB="0" anchor="ctr"/>
                </a:tc>
                <a:tc>
                  <a:txBody>
                    <a:bodyPr/>
                    <a:lstStyle/>
                    <a:p>
                      <a:pPr marL="0" marR="0" algn="ctr">
                        <a:spcBef>
                          <a:spcPts val="0"/>
                        </a:spcBef>
                        <a:spcAft>
                          <a:spcPts val="0"/>
                        </a:spcAft>
                      </a:pPr>
                      <a:r>
                        <a:rPr lang="en-US" sz="1400" dirty="0">
                          <a:effectLst/>
                        </a:rPr>
                        <a:t>PASS</a:t>
                      </a:r>
                      <a:endParaRPr lang="en-US" sz="1400" b="0" dirty="0">
                        <a:effectLst/>
                        <a:latin typeface="Times New Roman"/>
                        <a:ea typeface="Times New Roman"/>
                      </a:endParaRPr>
                    </a:p>
                  </a:txBody>
                  <a:tcPr marL="9525" marR="9525" marT="9525"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124168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7138" y="321972"/>
            <a:ext cx="5615189" cy="369332"/>
          </a:xfrm>
          <a:prstGeom prst="rect">
            <a:avLst/>
          </a:prstGeom>
          <a:noFill/>
        </p:spPr>
        <p:txBody>
          <a:bodyPr wrap="square" rtlCol="0">
            <a:spAutoFit/>
          </a:bodyPr>
          <a:lstStyle/>
          <a:p>
            <a:pPr algn="ctr"/>
            <a:r>
              <a:rPr lang="en-US" b="1" cap="all" dirty="0"/>
              <a:t>Teacher Login Module:</a:t>
            </a:r>
          </a:p>
        </p:txBody>
      </p:sp>
      <p:graphicFrame>
        <p:nvGraphicFramePr>
          <p:cNvPr id="4" name="Table 3"/>
          <p:cNvGraphicFramePr>
            <a:graphicFrameLocks noGrp="1"/>
          </p:cNvGraphicFramePr>
          <p:nvPr>
            <p:extLst>
              <p:ext uri="{D42A27DB-BD31-4B8C-83A1-F6EECF244321}">
                <p14:modId xmlns:p14="http://schemas.microsoft.com/office/powerpoint/2010/main" val="1518711190"/>
              </p:ext>
            </p:extLst>
          </p:nvPr>
        </p:nvGraphicFramePr>
        <p:xfrm>
          <a:off x="524925" y="814588"/>
          <a:ext cx="10113023" cy="5685396"/>
        </p:xfrm>
        <a:graphic>
          <a:graphicData uri="http://schemas.openxmlformats.org/drawingml/2006/table">
            <a:tbl>
              <a:tblPr>
                <a:tableStyleId>{BDBED569-4797-4DF1-A0F4-6AAB3CD982D8}</a:tableStyleId>
              </a:tblPr>
              <a:tblGrid>
                <a:gridCol w="956145">
                  <a:extLst>
                    <a:ext uri="{9D8B030D-6E8A-4147-A177-3AD203B41FA5}">
                      <a16:colId xmlns:a16="http://schemas.microsoft.com/office/drawing/2014/main" val="20000"/>
                    </a:ext>
                  </a:extLst>
                </a:gridCol>
                <a:gridCol w="1223493">
                  <a:extLst>
                    <a:ext uri="{9D8B030D-6E8A-4147-A177-3AD203B41FA5}">
                      <a16:colId xmlns:a16="http://schemas.microsoft.com/office/drawing/2014/main" val="20001"/>
                    </a:ext>
                  </a:extLst>
                </a:gridCol>
                <a:gridCol w="656823">
                  <a:extLst>
                    <a:ext uri="{9D8B030D-6E8A-4147-A177-3AD203B41FA5}">
                      <a16:colId xmlns:a16="http://schemas.microsoft.com/office/drawing/2014/main" val="20002"/>
                    </a:ext>
                  </a:extLst>
                </a:gridCol>
                <a:gridCol w="746975">
                  <a:extLst>
                    <a:ext uri="{9D8B030D-6E8A-4147-A177-3AD203B41FA5}">
                      <a16:colId xmlns:a16="http://schemas.microsoft.com/office/drawing/2014/main" val="20003"/>
                    </a:ext>
                  </a:extLst>
                </a:gridCol>
                <a:gridCol w="1944709">
                  <a:extLst>
                    <a:ext uri="{9D8B030D-6E8A-4147-A177-3AD203B41FA5}">
                      <a16:colId xmlns:a16="http://schemas.microsoft.com/office/drawing/2014/main" val="20004"/>
                    </a:ext>
                  </a:extLst>
                </a:gridCol>
                <a:gridCol w="1931831">
                  <a:extLst>
                    <a:ext uri="{9D8B030D-6E8A-4147-A177-3AD203B41FA5}">
                      <a16:colId xmlns:a16="http://schemas.microsoft.com/office/drawing/2014/main" val="20005"/>
                    </a:ext>
                  </a:extLst>
                </a:gridCol>
                <a:gridCol w="1918953">
                  <a:extLst>
                    <a:ext uri="{9D8B030D-6E8A-4147-A177-3AD203B41FA5}">
                      <a16:colId xmlns:a16="http://schemas.microsoft.com/office/drawing/2014/main" val="20006"/>
                    </a:ext>
                  </a:extLst>
                </a:gridCol>
                <a:gridCol w="734094">
                  <a:extLst>
                    <a:ext uri="{9D8B030D-6E8A-4147-A177-3AD203B41FA5}">
                      <a16:colId xmlns:a16="http://schemas.microsoft.com/office/drawing/2014/main" val="20007"/>
                    </a:ext>
                  </a:extLst>
                </a:gridCol>
              </a:tblGrid>
              <a:tr h="443636">
                <a:tc>
                  <a:txBody>
                    <a:bodyPr/>
                    <a:lstStyle/>
                    <a:p>
                      <a:pPr marL="0" marR="0" algn="ctr">
                        <a:spcBef>
                          <a:spcPts val="0"/>
                        </a:spcBef>
                        <a:spcAft>
                          <a:spcPts val="0"/>
                        </a:spcAft>
                      </a:pPr>
                      <a:r>
                        <a:rPr lang="en-US" sz="1400" dirty="0">
                          <a:effectLst/>
                        </a:rPr>
                        <a:t>Test Case ID</a:t>
                      </a:r>
                      <a:endParaRPr lang="en-US" sz="1400" b="1"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Test Case Description</a:t>
                      </a:r>
                      <a:endParaRPr lang="en-US" sz="1400" b="1">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Steps</a:t>
                      </a:r>
                      <a:endParaRPr lang="en-US" sz="1400" b="1">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Test Type</a:t>
                      </a:r>
                      <a:endParaRPr lang="en-US" sz="1400" b="1">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Test Data</a:t>
                      </a:r>
                      <a:endParaRPr lang="en-US" sz="1400" b="1">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Expected Result</a:t>
                      </a:r>
                      <a:endParaRPr lang="en-US" sz="1400" b="1">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Actual Result</a:t>
                      </a:r>
                      <a:endParaRPr lang="en-US" sz="1400" b="1">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Status</a:t>
                      </a:r>
                      <a:endParaRPr lang="en-US" sz="1400" b="1" dirty="0">
                        <a:effectLst/>
                        <a:latin typeface="Times New Roman"/>
                        <a:ea typeface="Times New Roman"/>
                      </a:endParaRPr>
                    </a:p>
                  </a:txBody>
                  <a:tcPr marL="7144" marR="7144" marT="7144" marB="0" anchor="ctr"/>
                </a:tc>
                <a:extLst>
                  <a:ext uri="{0D108BD9-81ED-4DB2-BD59-A6C34878D82A}">
                    <a16:rowId xmlns:a16="http://schemas.microsoft.com/office/drawing/2014/main" val="10000"/>
                  </a:ext>
                </a:extLst>
              </a:tr>
              <a:tr h="787158">
                <a:tc>
                  <a:txBody>
                    <a:bodyPr/>
                    <a:lstStyle/>
                    <a:p>
                      <a:pPr marL="0" marR="0" algn="ctr">
                        <a:spcBef>
                          <a:spcPts val="0"/>
                        </a:spcBef>
                        <a:spcAft>
                          <a:spcPts val="0"/>
                        </a:spcAft>
                      </a:pPr>
                      <a:r>
                        <a:rPr lang="en-US" sz="1400" dirty="0">
                          <a:effectLst/>
                        </a:rPr>
                        <a:t>TC02</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To check  functionality of Teacher login page</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S1</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Invalid</a:t>
                      </a:r>
                    </a:p>
                    <a:p>
                      <a:pPr marL="0" marR="0" algn="ctr">
                        <a:spcBef>
                          <a:spcPts val="0"/>
                        </a:spcBef>
                        <a:spcAft>
                          <a:spcPts val="0"/>
                        </a:spcAft>
                      </a:pPr>
                      <a:r>
                        <a:rPr lang="en-US" sz="1400">
                          <a:effectLst/>
                        </a:rPr>
                        <a:t>data</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Enter wrong</a:t>
                      </a:r>
                    </a:p>
                    <a:p>
                      <a:pPr marL="0" marR="0" algn="ctr">
                        <a:spcBef>
                          <a:spcPts val="0"/>
                        </a:spcBef>
                        <a:spcAft>
                          <a:spcPts val="0"/>
                        </a:spcAft>
                      </a:pPr>
                      <a:r>
                        <a:rPr lang="en-US" sz="1400">
                          <a:effectLst/>
                        </a:rPr>
                        <a:t>Username &amp;  wrong Password</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It should display</a:t>
                      </a:r>
                    </a:p>
                    <a:p>
                      <a:pPr marL="0" marR="0" algn="ctr">
                        <a:spcBef>
                          <a:spcPts val="0"/>
                        </a:spcBef>
                        <a:spcAft>
                          <a:spcPts val="0"/>
                        </a:spcAft>
                      </a:pPr>
                      <a:r>
                        <a:rPr lang="en-US" sz="1400" dirty="0">
                          <a:effectLst/>
                        </a:rPr>
                        <a:t>meaningful error message</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Wrong Username/</a:t>
                      </a:r>
                    </a:p>
                    <a:p>
                      <a:pPr marL="0" marR="0" algn="ctr">
                        <a:spcBef>
                          <a:spcPts val="0"/>
                        </a:spcBef>
                        <a:spcAft>
                          <a:spcPts val="0"/>
                        </a:spcAft>
                      </a:pPr>
                      <a:r>
                        <a:rPr lang="en-US" sz="1400" dirty="0">
                          <a:effectLst/>
                        </a:rPr>
                        <a:t>Password</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PASS</a:t>
                      </a:r>
                      <a:endParaRPr lang="en-US" sz="1400">
                        <a:effectLst/>
                        <a:latin typeface="Times New Roman"/>
                        <a:ea typeface="Times New Roman"/>
                      </a:endParaRPr>
                    </a:p>
                  </a:txBody>
                  <a:tcPr marL="7144" marR="7144" marT="7144" marB="0" anchor="ctr"/>
                </a:tc>
                <a:extLst>
                  <a:ext uri="{0D108BD9-81ED-4DB2-BD59-A6C34878D82A}">
                    <a16:rowId xmlns:a16="http://schemas.microsoft.com/office/drawing/2014/main" val="10001"/>
                  </a:ext>
                </a:extLst>
              </a:tr>
              <a:tr h="906208">
                <a:tc>
                  <a:txBody>
                    <a:bodyPr/>
                    <a:lstStyle/>
                    <a:p>
                      <a:endParaRPr lang="en-US" sz="1400" dirty="0">
                        <a:effectLst/>
                        <a:latin typeface="Times New Roman"/>
                      </a:endParaRPr>
                    </a:p>
                  </a:txBody>
                  <a:tcPr marL="7144" marR="7144" marT="7144" marB="0" anchor="ctr"/>
                </a:tc>
                <a:tc>
                  <a:txBody>
                    <a:bodyPr/>
                    <a:lstStyle/>
                    <a:p>
                      <a:endParaRPr lang="en-US" sz="1400" dirty="0">
                        <a:effectLst/>
                        <a:latin typeface="Times New Roman"/>
                      </a:endParaRPr>
                    </a:p>
                  </a:txBody>
                  <a:tcPr marL="7144" marR="7144" marT="7144" marB="0" anchor="ctr"/>
                </a:tc>
                <a:tc>
                  <a:txBody>
                    <a:bodyPr/>
                    <a:lstStyle/>
                    <a:p>
                      <a:pPr marL="0" marR="0" algn="ctr">
                        <a:spcBef>
                          <a:spcPts val="0"/>
                        </a:spcBef>
                        <a:spcAft>
                          <a:spcPts val="0"/>
                        </a:spcAft>
                      </a:pPr>
                      <a:r>
                        <a:rPr lang="en-US" sz="1400" dirty="0">
                          <a:effectLst/>
                        </a:rPr>
                        <a:t>S2</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Invalid</a:t>
                      </a:r>
                    </a:p>
                    <a:p>
                      <a:pPr marL="0" marR="0" algn="ctr">
                        <a:spcBef>
                          <a:spcPts val="0"/>
                        </a:spcBef>
                        <a:spcAft>
                          <a:spcPts val="0"/>
                        </a:spcAft>
                      </a:pPr>
                      <a:r>
                        <a:rPr lang="en-US" sz="1400">
                          <a:effectLst/>
                        </a:rPr>
                        <a:t>data</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Enter wrong</a:t>
                      </a:r>
                    </a:p>
                    <a:p>
                      <a:pPr marL="0" marR="0" algn="ctr">
                        <a:spcBef>
                          <a:spcPts val="0"/>
                        </a:spcBef>
                        <a:spcAft>
                          <a:spcPts val="0"/>
                        </a:spcAft>
                      </a:pPr>
                      <a:r>
                        <a:rPr lang="en-US" sz="1400">
                          <a:effectLst/>
                        </a:rPr>
                        <a:t>Username &amp; correct Password</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It should display</a:t>
                      </a:r>
                    </a:p>
                    <a:p>
                      <a:pPr marL="0" marR="0" algn="ctr">
                        <a:spcBef>
                          <a:spcPts val="0"/>
                        </a:spcBef>
                        <a:spcAft>
                          <a:spcPts val="0"/>
                        </a:spcAft>
                      </a:pPr>
                      <a:r>
                        <a:rPr lang="en-US" sz="1400" dirty="0">
                          <a:effectLst/>
                        </a:rPr>
                        <a:t>meaningful error message </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“user not registered with us” error message</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PASS</a:t>
                      </a:r>
                      <a:endParaRPr lang="en-US" sz="1400" dirty="0">
                        <a:effectLst/>
                        <a:latin typeface="Times New Roman"/>
                        <a:ea typeface="Times New Roman"/>
                      </a:endParaRPr>
                    </a:p>
                  </a:txBody>
                  <a:tcPr marL="7144" marR="7144" marT="7144" marB="0" anchor="ctr"/>
                </a:tc>
                <a:extLst>
                  <a:ext uri="{0D108BD9-81ED-4DB2-BD59-A6C34878D82A}">
                    <a16:rowId xmlns:a16="http://schemas.microsoft.com/office/drawing/2014/main" val="10002"/>
                  </a:ext>
                </a:extLst>
              </a:tr>
              <a:tr h="780691">
                <a:tc>
                  <a:txBody>
                    <a:bodyPr/>
                    <a:lstStyle/>
                    <a:p>
                      <a:pPr marL="0" marR="0" algn="ctr">
                        <a:spcBef>
                          <a:spcPts val="0"/>
                        </a:spcBef>
                        <a:spcAft>
                          <a:spcPts val="0"/>
                        </a:spcAft>
                      </a:pPr>
                      <a:r>
                        <a:rPr lang="en-US" sz="1400">
                          <a:effectLst/>
                        </a:rPr>
                        <a:t> </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 </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S3</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Invalid data</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Enter correct Username &amp; wrong Password</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It should display</a:t>
                      </a:r>
                    </a:p>
                    <a:p>
                      <a:pPr marL="0" marR="0" algn="ctr">
                        <a:spcBef>
                          <a:spcPts val="0"/>
                        </a:spcBef>
                        <a:spcAft>
                          <a:spcPts val="0"/>
                        </a:spcAft>
                      </a:pPr>
                      <a:r>
                        <a:rPr lang="en-US" sz="1400" dirty="0">
                          <a:effectLst/>
                        </a:rPr>
                        <a:t>meaningful error message</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“wrong password” message displayed</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PASS</a:t>
                      </a:r>
                      <a:endParaRPr lang="en-US" sz="1400">
                        <a:effectLst/>
                        <a:latin typeface="Times New Roman"/>
                        <a:ea typeface="Times New Roman"/>
                      </a:endParaRPr>
                    </a:p>
                  </a:txBody>
                  <a:tcPr marL="7144" marR="7144" marT="7144" marB="0" anchor="ctr"/>
                </a:tc>
                <a:extLst>
                  <a:ext uri="{0D108BD9-81ED-4DB2-BD59-A6C34878D82A}">
                    <a16:rowId xmlns:a16="http://schemas.microsoft.com/office/drawing/2014/main" val="10003"/>
                  </a:ext>
                </a:extLst>
              </a:tr>
              <a:tr h="911077">
                <a:tc>
                  <a:txBody>
                    <a:bodyPr/>
                    <a:lstStyle/>
                    <a:p>
                      <a:pPr marL="0" marR="0" algn="ctr">
                        <a:spcBef>
                          <a:spcPts val="0"/>
                        </a:spcBef>
                        <a:spcAft>
                          <a:spcPts val="0"/>
                        </a:spcAft>
                      </a:pPr>
                      <a:r>
                        <a:rPr lang="en-US" sz="1400">
                          <a:effectLst/>
                        </a:rPr>
                        <a:t> </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 </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S4</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Invalid data</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Enter correct Username &amp; leave Password field empty</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It should display</a:t>
                      </a:r>
                    </a:p>
                    <a:p>
                      <a:pPr marL="0" marR="0" algn="ctr">
                        <a:spcBef>
                          <a:spcPts val="0"/>
                        </a:spcBef>
                        <a:spcAft>
                          <a:spcPts val="0"/>
                        </a:spcAft>
                      </a:pPr>
                      <a:r>
                        <a:rPr lang="en-US" sz="1400" dirty="0">
                          <a:effectLst/>
                        </a:rPr>
                        <a:t>meaningful error message</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“please fillout this fields” message appeared</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PASS</a:t>
                      </a:r>
                      <a:endParaRPr lang="en-US" sz="1400">
                        <a:effectLst/>
                        <a:latin typeface="Times New Roman"/>
                        <a:ea typeface="Times New Roman"/>
                      </a:endParaRPr>
                    </a:p>
                  </a:txBody>
                  <a:tcPr marL="7144" marR="7144" marT="7144" marB="0" anchor="ctr"/>
                </a:tc>
                <a:extLst>
                  <a:ext uri="{0D108BD9-81ED-4DB2-BD59-A6C34878D82A}">
                    <a16:rowId xmlns:a16="http://schemas.microsoft.com/office/drawing/2014/main" val="10004"/>
                  </a:ext>
                </a:extLst>
              </a:tr>
              <a:tr h="901338">
                <a:tc>
                  <a:txBody>
                    <a:bodyPr/>
                    <a:lstStyle/>
                    <a:p>
                      <a:pPr marL="0" marR="0" algn="ctr">
                        <a:spcBef>
                          <a:spcPts val="0"/>
                        </a:spcBef>
                        <a:spcAft>
                          <a:spcPts val="0"/>
                        </a:spcAft>
                      </a:pPr>
                      <a:r>
                        <a:rPr lang="en-US" sz="1400">
                          <a:effectLst/>
                        </a:rPr>
                        <a:t> </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 </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S5</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Invalid data</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Leave empty Username field &amp; correct Password</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It should display</a:t>
                      </a:r>
                    </a:p>
                    <a:p>
                      <a:pPr marL="0" marR="0" algn="ctr">
                        <a:spcBef>
                          <a:spcPts val="0"/>
                        </a:spcBef>
                        <a:spcAft>
                          <a:spcPts val="0"/>
                        </a:spcAft>
                      </a:pPr>
                      <a:r>
                        <a:rPr lang="en-US" sz="1400" dirty="0">
                          <a:effectLst/>
                        </a:rPr>
                        <a:t>meaningful error message</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“please </a:t>
                      </a:r>
                      <a:r>
                        <a:rPr lang="en-US" sz="1400" dirty="0" err="1">
                          <a:effectLst/>
                        </a:rPr>
                        <a:t>fillout</a:t>
                      </a:r>
                      <a:r>
                        <a:rPr lang="en-US" sz="1400" dirty="0">
                          <a:effectLst/>
                        </a:rPr>
                        <a:t> this fields” message appeared</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PASS</a:t>
                      </a:r>
                      <a:endParaRPr lang="en-US" sz="1400">
                        <a:effectLst/>
                        <a:latin typeface="Times New Roman"/>
                        <a:ea typeface="Times New Roman"/>
                      </a:endParaRPr>
                    </a:p>
                  </a:txBody>
                  <a:tcPr marL="7144" marR="7144" marT="7144" marB="0" anchor="ctr"/>
                </a:tc>
                <a:extLst>
                  <a:ext uri="{0D108BD9-81ED-4DB2-BD59-A6C34878D82A}">
                    <a16:rowId xmlns:a16="http://schemas.microsoft.com/office/drawing/2014/main" val="10005"/>
                  </a:ext>
                </a:extLst>
              </a:tr>
              <a:tr h="881862">
                <a:tc>
                  <a:txBody>
                    <a:bodyPr/>
                    <a:lstStyle/>
                    <a:p>
                      <a:pPr marL="0" marR="0" algn="ctr">
                        <a:spcBef>
                          <a:spcPts val="0"/>
                        </a:spcBef>
                        <a:spcAft>
                          <a:spcPts val="0"/>
                        </a:spcAft>
                      </a:pPr>
                      <a:r>
                        <a:rPr lang="en-US" sz="1400">
                          <a:effectLst/>
                        </a:rPr>
                        <a:t> </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 </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S6</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Valid data</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Enter correct Username &amp; correct Password</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a:effectLst/>
                        </a:rPr>
                        <a:t>It should display</a:t>
                      </a:r>
                    </a:p>
                    <a:p>
                      <a:pPr marL="0" marR="0" algn="ctr">
                        <a:spcBef>
                          <a:spcPts val="0"/>
                        </a:spcBef>
                        <a:spcAft>
                          <a:spcPts val="0"/>
                        </a:spcAft>
                      </a:pPr>
                      <a:r>
                        <a:rPr lang="en-US" sz="1400">
                          <a:effectLst/>
                        </a:rPr>
                        <a:t>Dashboard of teacher panel</a:t>
                      </a:r>
                      <a:endParaRPr lang="en-US" sz="140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Displayed dashboard of teacher panel</a:t>
                      </a:r>
                      <a:endParaRPr lang="en-US" sz="1400" dirty="0">
                        <a:effectLst/>
                        <a:latin typeface="Times New Roman"/>
                        <a:ea typeface="Times New Roman"/>
                      </a:endParaRPr>
                    </a:p>
                  </a:txBody>
                  <a:tcPr marL="7144" marR="7144" marT="7144" marB="0" anchor="ctr"/>
                </a:tc>
                <a:tc>
                  <a:txBody>
                    <a:bodyPr/>
                    <a:lstStyle/>
                    <a:p>
                      <a:pPr marL="0" marR="0" algn="ctr">
                        <a:spcBef>
                          <a:spcPts val="0"/>
                        </a:spcBef>
                        <a:spcAft>
                          <a:spcPts val="0"/>
                        </a:spcAft>
                      </a:pPr>
                      <a:r>
                        <a:rPr lang="en-US" sz="1400" dirty="0">
                          <a:effectLst/>
                        </a:rPr>
                        <a:t>PASS</a:t>
                      </a:r>
                      <a:endParaRPr lang="en-US" sz="1400" dirty="0">
                        <a:effectLst/>
                        <a:latin typeface="Times New Roman"/>
                        <a:ea typeface="Times New Roman"/>
                      </a:endParaRPr>
                    </a:p>
                  </a:txBody>
                  <a:tcPr marL="7144" marR="7144" marT="7144"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474612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43200" y="141668"/>
            <a:ext cx="5293217" cy="369332"/>
          </a:xfrm>
          <a:prstGeom prst="rect">
            <a:avLst/>
          </a:prstGeom>
          <a:noFill/>
        </p:spPr>
        <p:txBody>
          <a:bodyPr wrap="square" rtlCol="0">
            <a:spAutoFit/>
          </a:bodyPr>
          <a:lstStyle/>
          <a:p>
            <a:pPr algn="ctr"/>
            <a:r>
              <a:rPr lang="en-US" b="1" cap="all" dirty="0"/>
              <a:t>Admin Login Module</a:t>
            </a:r>
            <a:r>
              <a:rPr lang="en-US" b="1" dirty="0"/>
              <a:t>:</a:t>
            </a:r>
          </a:p>
        </p:txBody>
      </p:sp>
      <p:graphicFrame>
        <p:nvGraphicFramePr>
          <p:cNvPr id="5" name="Table 4"/>
          <p:cNvGraphicFramePr>
            <a:graphicFrameLocks noGrp="1"/>
          </p:cNvGraphicFramePr>
          <p:nvPr>
            <p:extLst>
              <p:ext uri="{D42A27DB-BD31-4B8C-83A1-F6EECF244321}">
                <p14:modId xmlns:p14="http://schemas.microsoft.com/office/powerpoint/2010/main" val="550351753"/>
              </p:ext>
            </p:extLst>
          </p:nvPr>
        </p:nvGraphicFramePr>
        <p:xfrm>
          <a:off x="565853" y="634285"/>
          <a:ext cx="9969067" cy="6004499"/>
        </p:xfrm>
        <a:graphic>
          <a:graphicData uri="http://schemas.openxmlformats.org/drawingml/2006/table">
            <a:tbl>
              <a:tblPr>
                <a:tableStyleId>{BDBED569-4797-4DF1-A0F4-6AAB3CD982D8}</a:tableStyleId>
              </a:tblPr>
              <a:tblGrid>
                <a:gridCol w="953854">
                  <a:extLst>
                    <a:ext uri="{9D8B030D-6E8A-4147-A177-3AD203B41FA5}">
                      <a16:colId xmlns:a16="http://schemas.microsoft.com/office/drawing/2014/main" val="20000"/>
                    </a:ext>
                  </a:extLst>
                </a:gridCol>
                <a:gridCol w="1223493">
                  <a:extLst>
                    <a:ext uri="{9D8B030D-6E8A-4147-A177-3AD203B41FA5}">
                      <a16:colId xmlns:a16="http://schemas.microsoft.com/office/drawing/2014/main" val="20001"/>
                    </a:ext>
                  </a:extLst>
                </a:gridCol>
                <a:gridCol w="618186">
                  <a:extLst>
                    <a:ext uri="{9D8B030D-6E8A-4147-A177-3AD203B41FA5}">
                      <a16:colId xmlns:a16="http://schemas.microsoft.com/office/drawing/2014/main" val="20002"/>
                    </a:ext>
                  </a:extLst>
                </a:gridCol>
                <a:gridCol w="1068946">
                  <a:extLst>
                    <a:ext uri="{9D8B030D-6E8A-4147-A177-3AD203B41FA5}">
                      <a16:colId xmlns:a16="http://schemas.microsoft.com/office/drawing/2014/main" val="20003"/>
                    </a:ext>
                  </a:extLst>
                </a:gridCol>
                <a:gridCol w="1777285">
                  <a:extLst>
                    <a:ext uri="{9D8B030D-6E8A-4147-A177-3AD203B41FA5}">
                      <a16:colId xmlns:a16="http://schemas.microsoft.com/office/drawing/2014/main" val="20004"/>
                    </a:ext>
                  </a:extLst>
                </a:gridCol>
                <a:gridCol w="1957589">
                  <a:extLst>
                    <a:ext uri="{9D8B030D-6E8A-4147-A177-3AD203B41FA5}">
                      <a16:colId xmlns:a16="http://schemas.microsoft.com/office/drawing/2014/main" val="20005"/>
                    </a:ext>
                  </a:extLst>
                </a:gridCol>
                <a:gridCol w="1635617">
                  <a:extLst>
                    <a:ext uri="{9D8B030D-6E8A-4147-A177-3AD203B41FA5}">
                      <a16:colId xmlns:a16="http://schemas.microsoft.com/office/drawing/2014/main" val="20006"/>
                    </a:ext>
                  </a:extLst>
                </a:gridCol>
                <a:gridCol w="734097">
                  <a:extLst>
                    <a:ext uri="{9D8B030D-6E8A-4147-A177-3AD203B41FA5}">
                      <a16:colId xmlns:a16="http://schemas.microsoft.com/office/drawing/2014/main" val="20007"/>
                    </a:ext>
                  </a:extLst>
                </a:gridCol>
              </a:tblGrid>
              <a:tr h="451780">
                <a:tc>
                  <a:txBody>
                    <a:bodyPr/>
                    <a:lstStyle/>
                    <a:p>
                      <a:pPr marL="0" marR="0" algn="ctr" fontAlgn="ctr">
                        <a:spcBef>
                          <a:spcPts val="0"/>
                        </a:spcBef>
                        <a:spcAft>
                          <a:spcPts val="0"/>
                        </a:spcAft>
                      </a:pPr>
                      <a:r>
                        <a:rPr lang="en-US" sz="1400" kern="1200" dirty="0">
                          <a:effectLst/>
                        </a:rPr>
                        <a:t>Test Case ID</a:t>
                      </a:r>
                      <a:endParaRPr lang="en-US" sz="1400" b="1" dirty="0">
                        <a:effectLst/>
                        <a:latin typeface="Times New Roman"/>
                        <a:ea typeface="Times New Roman"/>
                      </a:endParaRPr>
                    </a:p>
                  </a:txBody>
                  <a:tcPr marL="7395" marR="7395" marT="7395" marB="0" anchor="ctr"/>
                </a:tc>
                <a:tc>
                  <a:txBody>
                    <a:bodyPr/>
                    <a:lstStyle/>
                    <a:p>
                      <a:pPr marL="0" marR="0" algn="ctr" fontAlgn="ctr">
                        <a:spcBef>
                          <a:spcPts val="0"/>
                        </a:spcBef>
                        <a:spcAft>
                          <a:spcPts val="0"/>
                        </a:spcAft>
                      </a:pPr>
                      <a:r>
                        <a:rPr lang="en-US" sz="1400" kern="1200" dirty="0">
                          <a:effectLst/>
                        </a:rPr>
                        <a:t>Test Case Description</a:t>
                      </a:r>
                      <a:endParaRPr lang="en-US" sz="1400" b="1" dirty="0">
                        <a:effectLst/>
                        <a:latin typeface="Times New Roman"/>
                        <a:ea typeface="Times New Roman"/>
                      </a:endParaRPr>
                    </a:p>
                  </a:txBody>
                  <a:tcPr marL="7395" marR="7395" marT="7395" marB="0" anchor="ctr"/>
                </a:tc>
                <a:tc>
                  <a:txBody>
                    <a:bodyPr/>
                    <a:lstStyle/>
                    <a:p>
                      <a:pPr marL="0" marR="0" algn="ctr" fontAlgn="ctr">
                        <a:spcBef>
                          <a:spcPts val="0"/>
                        </a:spcBef>
                        <a:spcAft>
                          <a:spcPts val="0"/>
                        </a:spcAft>
                      </a:pPr>
                      <a:r>
                        <a:rPr lang="en-US" sz="1400" kern="1200" dirty="0">
                          <a:effectLst/>
                        </a:rPr>
                        <a:t>Steps</a:t>
                      </a:r>
                      <a:endParaRPr lang="en-US" sz="1400" b="1" dirty="0">
                        <a:effectLst/>
                        <a:latin typeface="Times New Roman"/>
                        <a:ea typeface="Times New Roman"/>
                      </a:endParaRPr>
                    </a:p>
                  </a:txBody>
                  <a:tcPr marL="7395" marR="7395" marT="7395" marB="0" anchor="ctr"/>
                </a:tc>
                <a:tc>
                  <a:txBody>
                    <a:bodyPr/>
                    <a:lstStyle/>
                    <a:p>
                      <a:pPr marL="0" marR="0" algn="ctr" fontAlgn="ctr">
                        <a:spcBef>
                          <a:spcPts val="0"/>
                        </a:spcBef>
                        <a:spcAft>
                          <a:spcPts val="0"/>
                        </a:spcAft>
                      </a:pPr>
                      <a:r>
                        <a:rPr lang="en-US" sz="1400" kern="1200" dirty="0">
                          <a:effectLst/>
                        </a:rPr>
                        <a:t>Test Type</a:t>
                      </a:r>
                      <a:endParaRPr lang="en-US" sz="1400" b="1" dirty="0">
                        <a:effectLst/>
                        <a:latin typeface="Times New Roman"/>
                        <a:ea typeface="Times New Roman"/>
                      </a:endParaRPr>
                    </a:p>
                  </a:txBody>
                  <a:tcPr marL="7395" marR="7395" marT="7395" marB="0" anchor="ctr"/>
                </a:tc>
                <a:tc>
                  <a:txBody>
                    <a:bodyPr/>
                    <a:lstStyle/>
                    <a:p>
                      <a:pPr marL="0" marR="0" algn="ctr" fontAlgn="ctr">
                        <a:spcBef>
                          <a:spcPts val="0"/>
                        </a:spcBef>
                        <a:spcAft>
                          <a:spcPts val="0"/>
                        </a:spcAft>
                      </a:pPr>
                      <a:r>
                        <a:rPr lang="en-US" sz="1400" kern="1200" dirty="0">
                          <a:effectLst/>
                        </a:rPr>
                        <a:t>Test Data</a:t>
                      </a:r>
                      <a:endParaRPr lang="en-US" sz="1400" b="1" dirty="0">
                        <a:effectLst/>
                        <a:latin typeface="Times New Roman"/>
                        <a:ea typeface="Times New Roman"/>
                      </a:endParaRPr>
                    </a:p>
                  </a:txBody>
                  <a:tcPr marL="7395" marR="7395" marT="7395" marB="0" anchor="ctr"/>
                </a:tc>
                <a:tc>
                  <a:txBody>
                    <a:bodyPr/>
                    <a:lstStyle/>
                    <a:p>
                      <a:pPr marL="0" marR="0" algn="ctr" fontAlgn="ctr">
                        <a:spcBef>
                          <a:spcPts val="0"/>
                        </a:spcBef>
                        <a:spcAft>
                          <a:spcPts val="0"/>
                        </a:spcAft>
                      </a:pPr>
                      <a:r>
                        <a:rPr lang="en-US" sz="1400" kern="1200" dirty="0">
                          <a:effectLst/>
                        </a:rPr>
                        <a:t>Expected Result</a:t>
                      </a:r>
                      <a:endParaRPr lang="en-US" sz="1400" b="1" dirty="0">
                        <a:effectLst/>
                        <a:latin typeface="Times New Roman"/>
                        <a:ea typeface="Times New Roman"/>
                      </a:endParaRPr>
                    </a:p>
                  </a:txBody>
                  <a:tcPr marL="7395" marR="7395" marT="7395" marB="0" anchor="ctr"/>
                </a:tc>
                <a:tc>
                  <a:txBody>
                    <a:bodyPr/>
                    <a:lstStyle/>
                    <a:p>
                      <a:pPr marL="0" marR="0" algn="ctr" fontAlgn="ctr">
                        <a:spcBef>
                          <a:spcPts val="0"/>
                        </a:spcBef>
                        <a:spcAft>
                          <a:spcPts val="0"/>
                        </a:spcAft>
                      </a:pPr>
                      <a:r>
                        <a:rPr lang="en-US" sz="1400" kern="1200" dirty="0">
                          <a:effectLst/>
                        </a:rPr>
                        <a:t>Actual Result</a:t>
                      </a:r>
                      <a:endParaRPr lang="en-US" sz="1400" b="1" dirty="0">
                        <a:effectLst/>
                        <a:latin typeface="Times New Roman"/>
                        <a:ea typeface="Times New Roman"/>
                      </a:endParaRPr>
                    </a:p>
                  </a:txBody>
                  <a:tcPr marL="7395" marR="7395" marT="7395" marB="0" anchor="ctr"/>
                </a:tc>
                <a:tc>
                  <a:txBody>
                    <a:bodyPr/>
                    <a:lstStyle/>
                    <a:p>
                      <a:pPr marL="0" marR="0" algn="ctr" fontAlgn="ctr">
                        <a:spcBef>
                          <a:spcPts val="0"/>
                        </a:spcBef>
                        <a:spcAft>
                          <a:spcPts val="0"/>
                        </a:spcAft>
                      </a:pPr>
                      <a:r>
                        <a:rPr lang="en-US" sz="1400" kern="1200" dirty="0">
                          <a:effectLst/>
                        </a:rPr>
                        <a:t>Status</a:t>
                      </a:r>
                      <a:endParaRPr lang="en-US" sz="1400" b="1" dirty="0">
                        <a:effectLst/>
                        <a:latin typeface="Times New Roman"/>
                        <a:ea typeface="Times New Roman"/>
                      </a:endParaRPr>
                    </a:p>
                  </a:txBody>
                  <a:tcPr marL="7395" marR="7395" marT="7395" marB="0" anchor="ctr"/>
                </a:tc>
                <a:extLst>
                  <a:ext uri="{0D108BD9-81ED-4DB2-BD59-A6C34878D82A}">
                    <a16:rowId xmlns:a16="http://schemas.microsoft.com/office/drawing/2014/main" val="10000"/>
                  </a:ext>
                </a:extLst>
              </a:tr>
              <a:tr h="961676">
                <a:tc>
                  <a:txBody>
                    <a:bodyPr/>
                    <a:lstStyle/>
                    <a:p>
                      <a:pPr marL="0" marR="0" algn="ctr" fontAlgn="ctr"/>
                      <a:r>
                        <a:rPr lang="en-US" sz="1400" kern="1200" dirty="0">
                          <a:effectLst/>
                        </a:rPr>
                        <a:t>TC03</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dirty="0">
                          <a:effectLst/>
                        </a:rPr>
                        <a:t>To check  functionality of Admin login page</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a:effectLst/>
                        </a:rPr>
                        <a:t>S1</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Invalid data</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Enter wrong Username &amp;  wrong Password</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It should display meaningful error message</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dirty="0">
                          <a:effectLst/>
                        </a:rPr>
                        <a:t>Wrong Username/ Password</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a:effectLst/>
                        </a:rPr>
                        <a:t>PASS</a:t>
                      </a:r>
                      <a:endParaRPr lang="en-US" sz="1400">
                        <a:effectLst/>
                        <a:latin typeface="Times New Roman"/>
                        <a:ea typeface="Times New Roman"/>
                      </a:endParaRPr>
                    </a:p>
                  </a:txBody>
                  <a:tcPr marL="7395" marR="7395" marT="7395" marB="0" anchor="ctr"/>
                </a:tc>
                <a:extLst>
                  <a:ext uri="{0D108BD9-81ED-4DB2-BD59-A6C34878D82A}">
                    <a16:rowId xmlns:a16="http://schemas.microsoft.com/office/drawing/2014/main" val="10001"/>
                  </a:ext>
                </a:extLst>
              </a:tr>
              <a:tr h="923482">
                <a:tc>
                  <a:txBody>
                    <a:bodyPr/>
                    <a:lstStyle/>
                    <a:p>
                      <a:endParaRPr lang="en-US" sz="1400" dirty="0">
                        <a:effectLst/>
                        <a:latin typeface="Times New Roman"/>
                      </a:endParaRPr>
                    </a:p>
                  </a:txBody>
                  <a:tcPr marL="7395" marR="7395" marT="7395" marB="0" anchor="ctr"/>
                </a:tc>
                <a:tc>
                  <a:txBody>
                    <a:bodyPr/>
                    <a:lstStyle/>
                    <a:p>
                      <a:endParaRPr lang="en-US" sz="1400" dirty="0">
                        <a:effectLst/>
                        <a:latin typeface="Times New Roman"/>
                      </a:endParaRPr>
                    </a:p>
                  </a:txBody>
                  <a:tcPr marL="7395" marR="7395" marT="7395" marB="0" anchor="ctr"/>
                </a:tc>
                <a:tc>
                  <a:txBody>
                    <a:bodyPr/>
                    <a:lstStyle/>
                    <a:p>
                      <a:pPr marL="0" marR="0" algn="ctr" fontAlgn="ctr"/>
                      <a:r>
                        <a:rPr lang="en-US" sz="1400" kern="1200" dirty="0">
                          <a:effectLst/>
                        </a:rPr>
                        <a:t>S2</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dirty="0">
                          <a:effectLst/>
                        </a:rPr>
                        <a:t>Invalid data</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dirty="0">
                          <a:effectLst/>
                        </a:rPr>
                        <a:t>Enter wrong Username &amp; correct Password</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a:effectLst/>
                        </a:rPr>
                        <a:t>It should display meaningful error message</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“user not registered with us” error message</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dirty="0">
                          <a:effectLst/>
                        </a:rPr>
                        <a:t>PASS</a:t>
                      </a:r>
                      <a:endParaRPr lang="en-US" sz="1400" dirty="0">
                        <a:effectLst/>
                        <a:latin typeface="Times New Roman"/>
                        <a:ea typeface="Times New Roman"/>
                      </a:endParaRPr>
                    </a:p>
                  </a:txBody>
                  <a:tcPr marL="7395" marR="7395" marT="7395" marB="0" anchor="ctr"/>
                </a:tc>
                <a:extLst>
                  <a:ext uri="{0D108BD9-81ED-4DB2-BD59-A6C34878D82A}">
                    <a16:rowId xmlns:a16="http://schemas.microsoft.com/office/drawing/2014/main" val="10002"/>
                  </a:ext>
                </a:extLst>
              </a:tr>
              <a:tr h="876019">
                <a:tc>
                  <a:txBody>
                    <a:bodyPr/>
                    <a:lstStyle/>
                    <a:p>
                      <a:endParaRPr lang="en-US" sz="1400">
                        <a:effectLst/>
                        <a:latin typeface="Times New Roman"/>
                      </a:endParaRPr>
                    </a:p>
                  </a:txBody>
                  <a:tcPr marL="7395" marR="7395" marT="7395" marB="0" anchor="ctr"/>
                </a:tc>
                <a:tc>
                  <a:txBody>
                    <a:bodyPr/>
                    <a:lstStyle/>
                    <a:p>
                      <a:endParaRPr lang="en-US" sz="1400" dirty="0">
                        <a:effectLst/>
                        <a:latin typeface="Times New Roman"/>
                      </a:endParaRPr>
                    </a:p>
                  </a:txBody>
                  <a:tcPr marL="7395" marR="7395" marT="7395" marB="0" anchor="ctr"/>
                </a:tc>
                <a:tc>
                  <a:txBody>
                    <a:bodyPr/>
                    <a:lstStyle/>
                    <a:p>
                      <a:pPr marL="0" marR="0" algn="ctr" fontAlgn="ctr"/>
                      <a:r>
                        <a:rPr lang="en-US" sz="1400" kern="1200" dirty="0">
                          <a:effectLst/>
                        </a:rPr>
                        <a:t>S3</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dirty="0">
                          <a:effectLst/>
                        </a:rPr>
                        <a:t>Invalid data</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dirty="0">
                          <a:effectLst/>
                        </a:rPr>
                        <a:t>Enter correct Username &amp; wrong Password</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dirty="0">
                          <a:effectLst/>
                        </a:rPr>
                        <a:t>It should display meaningful error message</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a:effectLst/>
                        </a:rPr>
                        <a:t>“wrong password” message displayed</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PASS</a:t>
                      </a:r>
                      <a:endParaRPr lang="en-US" sz="1400">
                        <a:effectLst/>
                        <a:latin typeface="Times New Roman"/>
                        <a:ea typeface="Times New Roman"/>
                      </a:endParaRPr>
                    </a:p>
                  </a:txBody>
                  <a:tcPr marL="7395" marR="7395" marT="7395" marB="0" anchor="ctr"/>
                </a:tc>
                <a:extLst>
                  <a:ext uri="{0D108BD9-81ED-4DB2-BD59-A6C34878D82A}">
                    <a16:rowId xmlns:a16="http://schemas.microsoft.com/office/drawing/2014/main" val="10003"/>
                  </a:ext>
                </a:extLst>
              </a:tr>
              <a:tr h="976219">
                <a:tc>
                  <a:txBody>
                    <a:bodyPr/>
                    <a:lstStyle/>
                    <a:p>
                      <a:pPr marL="0" marR="0" algn="ctr" fontAlgn="ctr"/>
                      <a:r>
                        <a:rPr lang="en-US" sz="1400" kern="1200">
                          <a:effectLst/>
                        </a:rPr>
                        <a:t> </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 </a:t>
                      </a:r>
                      <a:endParaRPr lang="en-US" sz="140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a:effectLst/>
                        </a:rPr>
                        <a:t>S4</a:t>
                      </a:r>
                      <a:endParaRPr lang="en-US" sz="140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a:effectLst/>
                        </a:rPr>
                        <a:t>Invalid data</a:t>
                      </a:r>
                      <a:endParaRPr lang="en-US" sz="140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dirty="0">
                          <a:effectLst/>
                        </a:rPr>
                        <a:t>Enter correct Username &amp; leave Password field empty</a:t>
                      </a:r>
                      <a:endParaRPr lang="en-US" sz="1400" dirty="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dirty="0">
                          <a:effectLst/>
                        </a:rPr>
                        <a:t>It should display</a:t>
                      </a:r>
                    </a:p>
                    <a:p>
                      <a:pPr marL="0" marR="0" algn="ctr">
                        <a:spcBef>
                          <a:spcPts val="0"/>
                        </a:spcBef>
                        <a:spcAft>
                          <a:spcPts val="0"/>
                        </a:spcAft>
                      </a:pPr>
                      <a:r>
                        <a:rPr lang="en-US" sz="1400" dirty="0">
                          <a:effectLst/>
                        </a:rPr>
                        <a:t>meaningful error message</a:t>
                      </a:r>
                      <a:endParaRPr lang="en-US" sz="1400" dirty="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dirty="0">
                          <a:effectLst/>
                        </a:rPr>
                        <a:t>“please </a:t>
                      </a:r>
                      <a:r>
                        <a:rPr lang="en-US" sz="1400" dirty="0" err="1">
                          <a:effectLst/>
                        </a:rPr>
                        <a:t>fillout</a:t>
                      </a:r>
                      <a:r>
                        <a:rPr lang="en-US" sz="1400" dirty="0">
                          <a:effectLst/>
                        </a:rPr>
                        <a:t> this fields” message appeared</a:t>
                      </a:r>
                      <a:endParaRPr lang="en-US" sz="1400" dirty="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a:effectLst/>
                        </a:rPr>
                        <a:t>PASS</a:t>
                      </a:r>
                      <a:endParaRPr lang="en-US" sz="1400">
                        <a:effectLst/>
                        <a:latin typeface="Times New Roman"/>
                        <a:ea typeface="Times New Roman"/>
                      </a:endParaRPr>
                    </a:p>
                  </a:txBody>
                  <a:tcPr marL="7395" marR="7395" marT="7395" marB="0" anchor="ctr"/>
                </a:tc>
                <a:extLst>
                  <a:ext uri="{0D108BD9-81ED-4DB2-BD59-A6C34878D82A}">
                    <a16:rowId xmlns:a16="http://schemas.microsoft.com/office/drawing/2014/main" val="10004"/>
                  </a:ext>
                </a:extLst>
              </a:tr>
              <a:tr h="934030">
                <a:tc>
                  <a:txBody>
                    <a:bodyPr/>
                    <a:lstStyle/>
                    <a:p>
                      <a:pPr marL="0" marR="0" algn="ctr" fontAlgn="ctr"/>
                      <a:r>
                        <a:rPr lang="en-US" sz="1400" kern="1200">
                          <a:effectLst/>
                        </a:rPr>
                        <a:t> </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 </a:t>
                      </a:r>
                      <a:endParaRPr lang="en-US" sz="140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a:effectLst/>
                        </a:rPr>
                        <a:t>S5</a:t>
                      </a:r>
                      <a:endParaRPr lang="en-US" sz="140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a:effectLst/>
                        </a:rPr>
                        <a:t>Invalid data</a:t>
                      </a:r>
                      <a:endParaRPr lang="en-US" sz="140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a:effectLst/>
                        </a:rPr>
                        <a:t>Leave empty Username field &amp; correct Password</a:t>
                      </a:r>
                      <a:endParaRPr lang="en-US" sz="140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dirty="0">
                          <a:effectLst/>
                        </a:rPr>
                        <a:t>It should display</a:t>
                      </a:r>
                    </a:p>
                    <a:p>
                      <a:pPr marL="0" marR="0" algn="ctr">
                        <a:spcBef>
                          <a:spcPts val="0"/>
                        </a:spcBef>
                        <a:spcAft>
                          <a:spcPts val="0"/>
                        </a:spcAft>
                      </a:pPr>
                      <a:r>
                        <a:rPr lang="en-US" sz="1400" dirty="0">
                          <a:effectLst/>
                        </a:rPr>
                        <a:t>meaningful error message</a:t>
                      </a:r>
                      <a:endParaRPr lang="en-US" sz="1400" dirty="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dirty="0">
                          <a:effectLst/>
                        </a:rPr>
                        <a:t>“please </a:t>
                      </a:r>
                      <a:r>
                        <a:rPr lang="en-US" sz="1400" dirty="0" err="1">
                          <a:effectLst/>
                        </a:rPr>
                        <a:t>fillout</a:t>
                      </a:r>
                      <a:r>
                        <a:rPr lang="en-US" sz="1400" dirty="0">
                          <a:effectLst/>
                        </a:rPr>
                        <a:t> this fields” message appeared</a:t>
                      </a:r>
                      <a:endParaRPr lang="en-US" sz="1400" dirty="0">
                        <a:effectLst/>
                        <a:latin typeface="Times New Roman"/>
                        <a:ea typeface="Times New Roman"/>
                      </a:endParaRPr>
                    </a:p>
                  </a:txBody>
                  <a:tcPr marL="7395" marR="7395" marT="7395" marB="0" anchor="ctr"/>
                </a:tc>
                <a:tc>
                  <a:txBody>
                    <a:bodyPr/>
                    <a:lstStyle/>
                    <a:p>
                      <a:pPr marL="0" marR="0" algn="ctr">
                        <a:spcBef>
                          <a:spcPts val="0"/>
                        </a:spcBef>
                        <a:spcAft>
                          <a:spcPts val="0"/>
                        </a:spcAft>
                      </a:pPr>
                      <a:r>
                        <a:rPr lang="en-US" sz="1400" dirty="0">
                          <a:effectLst/>
                        </a:rPr>
                        <a:t>PASS</a:t>
                      </a:r>
                      <a:endParaRPr lang="en-US" sz="1400" dirty="0">
                        <a:effectLst/>
                        <a:latin typeface="Times New Roman"/>
                        <a:ea typeface="Times New Roman"/>
                      </a:endParaRPr>
                    </a:p>
                  </a:txBody>
                  <a:tcPr marL="7395" marR="7395" marT="7395" marB="0" anchor="ctr"/>
                </a:tc>
                <a:extLst>
                  <a:ext uri="{0D108BD9-81ED-4DB2-BD59-A6C34878D82A}">
                    <a16:rowId xmlns:a16="http://schemas.microsoft.com/office/drawing/2014/main" val="10005"/>
                  </a:ext>
                </a:extLst>
              </a:tr>
              <a:tr h="881293">
                <a:tc>
                  <a:txBody>
                    <a:bodyPr/>
                    <a:lstStyle/>
                    <a:p>
                      <a:endParaRPr lang="en-US" sz="1400">
                        <a:effectLst/>
                        <a:latin typeface="Times New Roman"/>
                      </a:endParaRPr>
                    </a:p>
                  </a:txBody>
                  <a:tcPr marL="7395" marR="7395" marT="7395" marB="0" anchor="ctr"/>
                </a:tc>
                <a:tc>
                  <a:txBody>
                    <a:bodyPr/>
                    <a:lstStyle/>
                    <a:p>
                      <a:endParaRPr lang="en-US" sz="1400">
                        <a:effectLst/>
                        <a:latin typeface="Times New Roman"/>
                      </a:endParaRPr>
                    </a:p>
                  </a:txBody>
                  <a:tcPr marL="7395" marR="7395" marT="7395" marB="0" anchor="ctr"/>
                </a:tc>
                <a:tc>
                  <a:txBody>
                    <a:bodyPr/>
                    <a:lstStyle/>
                    <a:p>
                      <a:pPr marL="0" marR="0" algn="ctr" fontAlgn="ctr"/>
                      <a:r>
                        <a:rPr lang="en-US" sz="1400" kern="1200">
                          <a:effectLst/>
                        </a:rPr>
                        <a:t>S6</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Valid data</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Enter correct Username &amp; correct Password</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a:effectLst/>
                        </a:rPr>
                        <a:t>It should display Dashboard of teacher panel</a:t>
                      </a:r>
                      <a:endParaRPr lang="en-US" sz="1400">
                        <a:effectLst/>
                        <a:latin typeface="Times New Roman"/>
                        <a:ea typeface="Times New Roman"/>
                      </a:endParaRPr>
                    </a:p>
                  </a:txBody>
                  <a:tcPr marL="7395" marR="7395" marT="7395" marB="0" anchor="ctr"/>
                </a:tc>
                <a:tc>
                  <a:txBody>
                    <a:bodyPr/>
                    <a:lstStyle/>
                    <a:p>
                      <a:pPr marL="0" marR="0" algn="ctr" fontAlgn="ctr"/>
                      <a:r>
                        <a:rPr lang="en-US" sz="1400" kern="1200" dirty="0">
                          <a:effectLst/>
                        </a:rPr>
                        <a:t>Displayed dashboard of teacher panel</a:t>
                      </a:r>
                      <a:endParaRPr lang="en-US" sz="1400" dirty="0">
                        <a:effectLst/>
                        <a:latin typeface="Times New Roman"/>
                        <a:ea typeface="Times New Roman"/>
                      </a:endParaRPr>
                    </a:p>
                  </a:txBody>
                  <a:tcPr marL="7395" marR="7395" marT="7395" marB="0" anchor="ctr"/>
                </a:tc>
                <a:tc>
                  <a:txBody>
                    <a:bodyPr/>
                    <a:lstStyle/>
                    <a:p>
                      <a:pPr marL="0" marR="0" algn="ctr" fontAlgn="ctr"/>
                      <a:r>
                        <a:rPr lang="en-US" sz="1400" kern="1200" dirty="0">
                          <a:effectLst/>
                        </a:rPr>
                        <a:t>PASS</a:t>
                      </a:r>
                      <a:endParaRPr lang="en-US" sz="1400" dirty="0">
                        <a:effectLst/>
                        <a:latin typeface="Times New Roman"/>
                        <a:ea typeface="Times New Roman"/>
                      </a:endParaRPr>
                    </a:p>
                  </a:txBody>
                  <a:tcPr marL="7395" marR="7395" marT="7395"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9624123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77296" y="231820"/>
            <a:ext cx="4468969" cy="369332"/>
          </a:xfrm>
          <a:prstGeom prst="rect">
            <a:avLst/>
          </a:prstGeom>
          <a:noFill/>
        </p:spPr>
        <p:txBody>
          <a:bodyPr wrap="square" rtlCol="0">
            <a:spAutoFit/>
          </a:bodyPr>
          <a:lstStyle/>
          <a:p>
            <a:pPr algn="ctr"/>
            <a:r>
              <a:rPr lang="en-US" b="1" dirty="0"/>
              <a:t>RESOURCE UPLOADS:</a:t>
            </a:r>
          </a:p>
        </p:txBody>
      </p:sp>
      <p:graphicFrame>
        <p:nvGraphicFramePr>
          <p:cNvPr id="5" name="Table 4"/>
          <p:cNvGraphicFramePr>
            <a:graphicFrameLocks noGrp="1"/>
          </p:cNvGraphicFramePr>
          <p:nvPr>
            <p:extLst>
              <p:ext uri="{D42A27DB-BD31-4B8C-83A1-F6EECF244321}">
                <p14:modId xmlns:p14="http://schemas.microsoft.com/office/powerpoint/2010/main" val="4288656757"/>
              </p:ext>
            </p:extLst>
          </p:nvPr>
        </p:nvGraphicFramePr>
        <p:xfrm>
          <a:off x="520427" y="724437"/>
          <a:ext cx="10130402" cy="5711398"/>
        </p:xfrm>
        <a:graphic>
          <a:graphicData uri="http://schemas.openxmlformats.org/drawingml/2006/table">
            <a:tbl>
              <a:tblPr>
                <a:tableStyleId>{BDBED569-4797-4DF1-A0F4-6AAB3CD982D8}</a:tableStyleId>
              </a:tblPr>
              <a:tblGrid>
                <a:gridCol w="999280">
                  <a:extLst>
                    <a:ext uri="{9D8B030D-6E8A-4147-A177-3AD203B41FA5}">
                      <a16:colId xmlns:a16="http://schemas.microsoft.com/office/drawing/2014/main" val="20000"/>
                    </a:ext>
                  </a:extLst>
                </a:gridCol>
                <a:gridCol w="1455313">
                  <a:extLst>
                    <a:ext uri="{9D8B030D-6E8A-4147-A177-3AD203B41FA5}">
                      <a16:colId xmlns:a16="http://schemas.microsoft.com/office/drawing/2014/main" val="20001"/>
                    </a:ext>
                  </a:extLst>
                </a:gridCol>
                <a:gridCol w="605307">
                  <a:extLst>
                    <a:ext uri="{9D8B030D-6E8A-4147-A177-3AD203B41FA5}">
                      <a16:colId xmlns:a16="http://schemas.microsoft.com/office/drawing/2014/main" val="20002"/>
                    </a:ext>
                  </a:extLst>
                </a:gridCol>
                <a:gridCol w="1609859">
                  <a:extLst>
                    <a:ext uri="{9D8B030D-6E8A-4147-A177-3AD203B41FA5}">
                      <a16:colId xmlns:a16="http://schemas.microsoft.com/office/drawing/2014/main" val="20003"/>
                    </a:ext>
                  </a:extLst>
                </a:gridCol>
                <a:gridCol w="1365160">
                  <a:extLst>
                    <a:ext uri="{9D8B030D-6E8A-4147-A177-3AD203B41FA5}">
                      <a16:colId xmlns:a16="http://schemas.microsoft.com/office/drawing/2014/main" val="20004"/>
                    </a:ext>
                  </a:extLst>
                </a:gridCol>
                <a:gridCol w="1854558">
                  <a:extLst>
                    <a:ext uri="{9D8B030D-6E8A-4147-A177-3AD203B41FA5}">
                      <a16:colId xmlns:a16="http://schemas.microsoft.com/office/drawing/2014/main" val="20005"/>
                    </a:ext>
                  </a:extLst>
                </a:gridCol>
                <a:gridCol w="1584102">
                  <a:extLst>
                    <a:ext uri="{9D8B030D-6E8A-4147-A177-3AD203B41FA5}">
                      <a16:colId xmlns:a16="http://schemas.microsoft.com/office/drawing/2014/main" val="20006"/>
                    </a:ext>
                  </a:extLst>
                </a:gridCol>
                <a:gridCol w="656823">
                  <a:extLst>
                    <a:ext uri="{9D8B030D-6E8A-4147-A177-3AD203B41FA5}">
                      <a16:colId xmlns:a16="http://schemas.microsoft.com/office/drawing/2014/main" val="20007"/>
                    </a:ext>
                  </a:extLst>
                </a:gridCol>
              </a:tblGrid>
              <a:tr h="609402">
                <a:tc>
                  <a:txBody>
                    <a:bodyPr/>
                    <a:lstStyle/>
                    <a:p>
                      <a:pPr marL="0" marR="0" algn="ctr" fontAlgn="ctr">
                        <a:spcBef>
                          <a:spcPts val="0"/>
                        </a:spcBef>
                        <a:spcAft>
                          <a:spcPts val="0"/>
                        </a:spcAft>
                      </a:pPr>
                      <a:r>
                        <a:rPr lang="en-US" sz="1400" kern="1200" dirty="0">
                          <a:effectLst/>
                        </a:rPr>
                        <a:t>Test Case Name</a:t>
                      </a:r>
                      <a:endParaRPr lang="en-US" sz="1400" b="1"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Test Case Description</a:t>
                      </a:r>
                      <a:endParaRPr lang="en-US" sz="1400" b="1"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Steps</a:t>
                      </a:r>
                      <a:endParaRPr lang="en-US" sz="1400" b="1"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Test Type</a:t>
                      </a:r>
                      <a:endParaRPr lang="en-US" sz="1400" b="1"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Test Data</a:t>
                      </a:r>
                      <a:endParaRPr lang="en-US" sz="1400" b="1"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Expected Result</a:t>
                      </a:r>
                      <a:endParaRPr lang="en-US" sz="1400" b="1"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Actual Result</a:t>
                      </a:r>
                      <a:endParaRPr lang="en-US" sz="1400" b="1"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Status</a:t>
                      </a:r>
                      <a:endParaRPr lang="en-US" sz="1400" b="1" dirty="0">
                        <a:effectLst/>
                        <a:latin typeface="Times New Roman"/>
                        <a:ea typeface="Times New Roman"/>
                      </a:endParaRPr>
                    </a:p>
                  </a:txBody>
                  <a:tcPr marL="7920" marR="7920" marT="7920" marB="0" anchor="ctr"/>
                </a:tc>
                <a:extLst>
                  <a:ext uri="{0D108BD9-81ED-4DB2-BD59-A6C34878D82A}">
                    <a16:rowId xmlns:a16="http://schemas.microsoft.com/office/drawing/2014/main" val="10000"/>
                  </a:ext>
                </a:extLst>
              </a:tr>
              <a:tr h="1156746">
                <a:tc>
                  <a:txBody>
                    <a:bodyPr/>
                    <a:lstStyle/>
                    <a:p>
                      <a:pPr marL="0" marR="0" algn="ctr" fontAlgn="ctr">
                        <a:spcBef>
                          <a:spcPts val="0"/>
                        </a:spcBef>
                        <a:spcAft>
                          <a:spcPts val="0"/>
                        </a:spcAft>
                      </a:pPr>
                      <a:r>
                        <a:rPr lang="en-US" sz="1400" kern="1200" dirty="0">
                          <a:effectLst/>
                        </a:rPr>
                        <a:t>TC04</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To check  functionality of  uploading of documents/</a:t>
                      </a:r>
                      <a:endParaRPr lang="en-US" sz="1400" dirty="0">
                        <a:effectLst/>
                      </a:endParaRPr>
                    </a:p>
                    <a:p>
                      <a:pPr marL="0" marR="0" algn="ctr" fontAlgn="ctr">
                        <a:spcBef>
                          <a:spcPts val="0"/>
                        </a:spcBef>
                        <a:spcAft>
                          <a:spcPts val="0"/>
                        </a:spcAft>
                      </a:pPr>
                      <a:r>
                        <a:rPr lang="en-US" sz="1400" kern="1200" dirty="0">
                          <a:effectLst/>
                        </a:rPr>
                        <a:t>files</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S1</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Invalid data-</a:t>
                      </a:r>
                      <a:endParaRPr lang="en-US" sz="1400">
                        <a:effectLst/>
                      </a:endParaRPr>
                    </a:p>
                    <a:p>
                      <a:pPr marL="0" marR="0" algn="ctr" fontAlgn="ctr">
                        <a:spcBef>
                          <a:spcPts val="0"/>
                        </a:spcBef>
                        <a:spcAft>
                          <a:spcPts val="0"/>
                        </a:spcAft>
                      </a:pPr>
                      <a:r>
                        <a:rPr lang="en-US" sz="1400" kern="1200">
                          <a:effectLst/>
                        </a:rPr>
                        <a:t>Enter document type other than 'pdf','doc','ppt','txt','zip’.</a:t>
                      </a:r>
                      <a:endParaRPr lang="en-US" sz="1400">
                        <a:effectLst/>
                        <a:latin typeface="Times New Roman"/>
                        <a:ea typeface="Times New Roman"/>
                      </a:endParaRPr>
                    </a:p>
                  </a:txBody>
                  <a:tcPr marL="7920" marR="7920" marT="7920" marB="0" anchor="ctr"/>
                </a:tc>
                <a:tc>
                  <a:txBody>
                    <a:bodyPr/>
                    <a:lstStyle/>
                    <a:p>
                      <a:pPr marL="0" marR="0" algn="ctr">
                        <a:spcBef>
                          <a:spcPts val="0"/>
                        </a:spcBef>
                        <a:spcAft>
                          <a:spcPts val="0"/>
                        </a:spcAft>
                      </a:pPr>
                      <a:r>
                        <a:rPr lang="en-US" sz="1400">
                          <a:effectLst/>
                        </a:rPr>
                        <a:t>Enter document with ‘xml’</a:t>
                      </a:r>
                    </a:p>
                    <a:p>
                      <a:pPr marL="0" marR="0" algn="ctr">
                        <a:spcBef>
                          <a:spcPts val="0"/>
                        </a:spcBef>
                        <a:spcAft>
                          <a:spcPts val="0"/>
                        </a:spcAft>
                      </a:pPr>
                      <a:r>
                        <a:rPr lang="en-US" sz="1400">
                          <a:effectLst/>
                        </a:rPr>
                        <a:t>extension</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Meaningful error message should be displayed</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“Incorrect file format”</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PASS</a:t>
                      </a:r>
                      <a:endParaRPr lang="en-US" sz="1400">
                        <a:effectLst/>
                        <a:latin typeface="Times New Roman"/>
                        <a:ea typeface="Times New Roman"/>
                      </a:endParaRPr>
                    </a:p>
                  </a:txBody>
                  <a:tcPr marL="7920" marR="7920" marT="7920" marB="0" anchor="ctr"/>
                </a:tc>
                <a:extLst>
                  <a:ext uri="{0D108BD9-81ED-4DB2-BD59-A6C34878D82A}">
                    <a16:rowId xmlns:a16="http://schemas.microsoft.com/office/drawing/2014/main" val="10001"/>
                  </a:ext>
                </a:extLst>
              </a:tr>
              <a:tr h="1374566">
                <a:tc>
                  <a:txBody>
                    <a:bodyPr/>
                    <a:lstStyle/>
                    <a:p>
                      <a:endParaRPr lang="en-US" sz="1400">
                        <a:effectLst/>
                        <a:latin typeface="Times New Roman"/>
                      </a:endParaRPr>
                    </a:p>
                  </a:txBody>
                  <a:tcPr marL="7920" marR="7920" marT="7920" marB="0" anchor="ctr"/>
                </a:tc>
                <a:tc>
                  <a:txBody>
                    <a:bodyPr/>
                    <a:lstStyle/>
                    <a:p>
                      <a:endParaRPr lang="en-US" sz="1400" dirty="0">
                        <a:effectLst/>
                        <a:latin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S2</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Valid data-Enter document type from below formats '</a:t>
                      </a:r>
                      <a:r>
                        <a:rPr lang="en-US" sz="1400" kern="1200" dirty="0" err="1">
                          <a:effectLst/>
                        </a:rPr>
                        <a:t>pdf</a:t>
                      </a:r>
                      <a:r>
                        <a:rPr lang="en-US" sz="1400" kern="1200" dirty="0">
                          <a:effectLst/>
                        </a:rPr>
                        <a:t>','doc','</a:t>
                      </a:r>
                      <a:r>
                        <a:rPr lang="en-US" sz="1400" kern="1200" dirty="0" err="1">
                          <a:effectLst/>
                        </a:rPr>
                        <a:t>ppt</a:t>
                      </a:r>
                      <a:r>
                        <a:rPr lang="en-US" sz="1400" kern="1200" dirty="0">
                          <a:effectLst/>
                        </a:rPr>
                        <a:t>','</a:t>
                      </a:r>
                      <a:r>
                        <a:rPr lang="en-US" sz="1400" kern="1200" dirty="0" err="1">
                          <a:effectLst/>
                        </a:rPr>
                        <a:t>txt','zip</a:t>
                      </a:r>
                      <a:r>
                        <a:rPr lang="en-US" sz="1400" kern="1200" dirty="0">
                          <a:effectLst/>
                        </a:rPr>
                        <a:t>’.</a:t>
                      </a:r>
                      <a:endParaRPr lang="en-US" sz="1400" dirty="0">
                        <a:effectLst/>
                        <a:latin typeface="Times New Roman"/>
                        <a:ea typeface="Times New Roman"/>
                      </a:endParaRPr>
                    </a:p>
                  </a:txBody>
                  <a:tcPr marL="7920" marR="7920" marT="7920" marB="0" anchor="ctr"/>
                </a:tc>
                <a:tc>
                  <a:txBody>
                    <a:bodyPr/>
                    <a:lstStyle/>
                    <a:p>
                      <a:pPr marL="0" marR="0" algn="ctr">
                        <a:spcBef>
                          <a:spcPts val="0"/>
                        </a:spcBef>
                        <a:spcAft>
                          <a:spcPts val="0"/>
                        </a:spcAft>
                      </a:pPr>
                      <a:r>
                        <a:rPr lang="en-US" sz="1400" dirty="0">
                          <a:effectLst/>
                        </a:rPr>
                        <a:t>Enter document with ‘</a:t>
                      </a:r>
                      <a:r>
                        <a:rPr lang="en-US" sz="1400" dirty="0" err="1">
                          <a:effectLst/>
                        </a:rPr>
                        <a:t>pdf</a:t>
                      </a:r>
                      <a:r>
                        <a:rPr lang="en-US" sz="1400" dirty="0">
                          <a:effectLst/>
                        </a:rPr>
                        <a:t>’ extension</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File must get uploaded and Meaningful</a:t>
                      </a:r>
                      <a:endParaRPr lang="en-US" sz="1400" dirty="0">
                        <a:effectLst/>
                      </a:endParaRPr>
                    </a:p>
                    <a:p>
                      <a:pPr marL="0" marR="0" algn="ctr" fontAlgn="ctr">
                        <a:spcBef>
                          <a:spcPts val="0"/>
                        </a:spcBef>
                        <a:spcAft>
                          <a:spcPts val="0"/>
                        </a:spcAft>
                      </a:pPr>
                      <a:r>
                        <a:rPr lang="en-US" sz="1400" kern="1200" dirty="0">
                          <a:effectLst/>
                        </a:rPr>
                        <a:t>Message should be displayed </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File uploaded and “Successfully Uploaded” message displayed.</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PASS</a:t>
                      </a:r>
                      <a:endParaRPr lang="en-US" sz="1400">
                        <a:effectLst/>
                        <a:latin typeface="Times New Roman"/>
                        <a:ea typeface="Times New Roman"/>
                      </a:endParaRPr>
                    </a:p>
                  </a:txBody>
                  <a:tcPr marL="7920" marR="7920" marT="7920" marB="0" anchor="ctr"/>
                </a:tc>
                <a:extLst>
                  <a:ext uri="{0D108BD9-81ED-4DB2-BD59-A6C34878D82A}">
                    <a16:rowId xmlns:a16="http://schemas.microsoft.com/office/drawing/2014/main" val="10002"/>
                  </a:ext>
                </a:extLst>
              </a:tr>
              <a:tr h="1363672">
                <a:tc>
                  <a:txBody>
                    <a:bodyPr/>
                    <a:lstStyle/>
                    <a:p>
                      <a:pPr marL="0" marR="0">
                        <a:spcBef>
                          <a:spcPts val="0"/>
                        </a:spcBef>
                        <a:spcAft>
                          <a:spcPts val="0"/>
                        </a:spcAft>
                      </a:pPr>
                      <a:r>
                        <a:rPr lang="en-US" sz="1400">
                          <a:effectLst/>
                        </a:rPr>
                        <a:t> </a:t>
                      </a:r>
                      <a:endParaRPr lang="en-US" sz="1400">
                        <a:effectLst/>
                        <a:latin typeface="Times New Roman"/>
                        <a:ea typeface="Times New Roman"/>
                      </a:endParaRPr>
                    </a:p>
                  </a:txBody>
                  <a:tcPr marL="7920" marR="7920" marT="7920" marB="0" anchor="ctr"/>
                </a:tc>
                <a:tc>
                  <a:txBody>
                    <a:bodyPr/>
                    <a:lstStyle/>
                    <a:p>
                      <a:pPr marL="0" marR="0">
                        <a:spcBef>
                          <a:spcPts val="0"/>
                        </a:spcBef>
                        <a:spcAft>
                          <a:spcPts val="0"/>
                        </a:spcAft>
                      </a:pPr>
                      <a:r>
                        <a:rPr lang="en-US" sz="1400">
                          <a:effectLst/>
                        </a:rPr>
                        <a:t> </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S3</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Invalid data-</a:t>
                      </a:r>
                      <a:endParaRPr lang="en-US" sz="1400">
                        <a:effectLst/>
                      </a:endParaRPr>
                    </a:p>
                    <a:p>
                      <a:pPr marL="0" marR="0" algn="ctr" fontAlgn="ctr">
                        <a:spcBef>
                          <a:spcPts val="0"/>
                        </a:spcBef>
                        <a:spcAft>
                          <a:spcPts val="0"/>
                        </a:spcAft>
                      </a:pPr>
                      <a:r>
                        <a:rPr lang="en-US" sz="1400" kern="1200">
                          <a:effectLst/>
                        </a:rPr>
                        <a:t>Enter document of size more than 30 mb</a:t>
                      </a:r>
                      <a:endParaRPr lang="en-US" sz="1400">
                        <a:effectLst/>
                        <a:latin typeface="Times New Roman"/>
                        <a:ea typeface="Times New Roman"/>
                      </a:endParaRPr>
                    </a:p>
                  </a:txBody>
                  <a:tcPr marL="7920" marR="7920" marT="7920" marB="0" anchor="ctr"/>
                </a:tc>
                <a:tc>
                  <a:txBody>
                    <a:bodyPr/>
                    <a:lstStyle/>
                    <a:p>
                      <a:pPr marL="0" marR="0" algn="ctr">
                        <a:spcBef>
                          <a:spcPts val="0"/>
                        </a:spcBef>
                        <a:spcAft>
                          <a:spcPts val="0"/>
                        </a:spcAft>
                      </a:pPr>
                      <a:r>
                        <a:rPr lang="en-US" sz="1400" dirty="0">
                          <a:effectLst/>
                        </a:rPr>
                        <a:t>Zip file of size 144 </a:t>
                      </a:r>
                      <a:r>
                        <a:rPr lang="en-US" sz="1400" dirty="0" err="1">
                          <a:effectLst/>
                        </a:rPr>
                        <a:t>mb</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File must not get uploaded and Meaningful</a:t>
                      </a:r>
                      <a:endParaRPr lang="en-US" sz="1400" dirty="0">
                        <a:effectLst/>
                      </a:endParaRPr>
                    </a:p>
                    <a:p>
                      <a:pPr marL="0" marR="0" algn="ctr" fontAlgn="ctr">
                        <a:spcBef>
                          <a:spcPts val="0"/>
                        </a:spcBef>
                        <a:spcAft>
                          <a:spcPts val="0"/>
                        </a:spcAft>
                      </a:pPr>
                      <a:r>
                        <a:rPr lang="en-US" sz="1400" kern="1200" dirty="0">
                          <a:effectLst/>
                        </a:rPr>
                        <a:t>Error Message should be displayed</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Upload error and “File Size exceeded” message displayed.</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PASS</a:t>
                      </a:r>
                      <a:endParaRPr lang="en-US" sz="1400">
                        <a:effectLst/>
                        <a:latin typeface="Times New Roman"/>
                        <a:ea typeface="Times New Roman"/>
                      </a:endParaRPr>
                    </a:p>
                  </a:txBody>
                  <a:tcPr marL="7920" marR="7920" marT="7920" marB="0" anchor="ctr"/>
                </a:tc>
                <a:extLst>
                  <a:ext uri="{0D108BD9-81ED-4DB2-BD59-A6C34878D82A}">
                    <a16:rowId xmlns:a16="http://schemas.microsoft.com/office/drawing/2014/main" val="10003"/>
                  </a:ext>
                </a:extLst>
              </a:tr>
              <a:tr h="1207012">
                <a:tc>
                  <a:txBody>
                    <a:bodyPr/>
                    <a:lstStyle/>
                    <a:p>
                      <a:pPr marL="0" marR="0">
                        <a:spcBef>
                          <a:spcPts val="0"/>
                        </a:spcBef>
                        <a:spcAft>
                          <a:spcPts val="0"/>
                        </a:spcAft>
                      </a:pPr>
                      <a:r>
                        <a:rPr lang="en-US" sz="1400">
                          <a:effectLst/>
                        </a:rPr>
                        <a:t> </a:t>
                      </a:r>
                      <a:endParaRPr lang="en-US" sz="1400">
                        <a:effectLst/>
                        <a:latin typeface="Times New Roman"/>
                        <a:ea typeface="Times New Roman"/>
                      </a:endParaRPr>
                    </a:p>
                  </a:txBody>
                  <a:tcPr marL="7920" marR="7920" marT="7920" marB="0" anchor="ctr"/>
                </a:tc>
                <a:tc>
                  <a:txBody>
                    <a:bodyPr/>
                    <a:lstStyle/>
                    <a:p>
                      <a:pPr marL="0" marR="0">
                        <a:spcBef>
                          <a:spcPts val="0"/>
                        </a:spcBef>
                        <a:spcAft>
                          <a:spcPts val="0"/>
                        </a:spcAft>
                      </a:pPr>
                      <a:r>
                        <a:rPr lang="en-US" sz="1400">
                          <a:effectLst/>
                        </a:rPr>
                        <a:t> </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 </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Valid data-</a:t>
                      </a:r>
                      <a:endParaRPr lang="en-US" sz="1400">
                        <a:effectLst/>
                      </a:endParaRPr>
                    </a:p>
                    <a:p>
                      <a:pPr marL="0" marR="0" algn="ctr" fontAlgn="ctr">
                        <a:spcBef>
                          <a:spcPts val="0"/>
                        </a:spcBef>
                        <a:spcAft>
                          <a:spcPts val="0"/>
                        </a:spcAft>
                      </a:pPr>
                      <a:r>
                        <a:rPr lang="en-US" sz="1400" kern="1200">
                          <a:effectLst/>
                        </a:rPr>
                        <a:t>Enter document of size more than 30 mb</a:t>
                      </a:r>
                      <a:endParaRPr lang="en-US" sz="1400">
                        <a:effectLst/>
                        <a:latin typeface="Times New Roman"/>
                        <a:ea typeface="Times New Roman"/>
                      </a:endParaRPr>
                    </a:p>
                  </a:txBody>
                  <a:tcPr marL="7920" marR="7920" marT="7920" marB="0" anchor="ctr"/>
                </a:tc>
                <a:tc>
                  <a:txBody>
                    <a:bodyPr/>
                    <a:lstStyle/>
                    <a:p>
                      <a:pPr marL="0" marR="0" algn="ctr">
                        <a:spcBef>
                          <a:spcPts val="0"/>
                        </a:spcBef>
                        <a:spcAft>
                          <a:spcPts val="0"/>
                        </a:spcAft>
                      </a:pPr>
                      <a:r>
                        <a:rPr lang="en-US" sz="1400">
                          <a:effectLst/>
                        </a:rPr>
                        <a:t>Zip file of size 29 mb</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a:effectLst/>
                        </a:rPr>
                        <a:t>File must get uploaded and Meaningful</a:t>
                      </a:r>
                      <a:endParaRPr lang="en-US" sz="1400">
                        <a:effectLst/>
                      </a:endParaRPr>
                    </a:p>
                    <a:p>
                      <a:pPr marL="0" marR="0" algn="ctr" fontAlgn="ctr">
                        <a:spcBef>
                          <a:spcPts val="0"/>
                        </a:spcBef>
                        <a:spcAft>
                          <a:spcPts val="0"/>
                        </a:spcAft>
                      </a:pPr>
                      <a:r>
                        <a:rPr lang="en-US" sz="1400" kern="1200">
                          <a:effectLst/>
                        </a:rPr>
                        <a:t>Message should be displayed</a:t>
                      </a:r>
                      <a:endParaRPr lang="en-US" sz="140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File uploaded and “Successfully Uploaded” message displayed.</a:t>
                      </a:r>
                      <a:endParaRPr lang="en-US" sz="1400" dirty="0">
                        <a:effectLst/>
                        <a:latin typeface="Times New Roman"/>
                        <a:ea typeface="Times New Roman"/>
                      </a:endParaRPr>
                    </a:p>
                  </a:txBody>
                  <a:tcPr marL="7920" marR="7920" marT="7920" marB="0" anchor="ctr"/>
                </a:tc>
                <a:tc>
                  <a:txBody>
                    <a:bodyPr/>
                    <a:lstStyle/>
                    <a:p>
                      <a:pPr marL="0" marR="0" algn="ctr" fontAlgn="ctr">
                        <a:spcBef>
                          <a:spcPts val="0"/>
                        </a:spcBef>
                        <a:spcAft>
                          <a:spcPts val="0"/>
                        </a:spcAft>
                      </a:pPr>
                      <a:r>
                        <a:rPr lang="en-US" sz="1400" kern="1200" dirty="0">
                          <a:effectLst/>
                        </a:rPr>
                        <a:t>PASS</a:t>
                      </a:r>
                      <a:endParaRPr lang="en-US" sz="1400" dirty="0">
                        <a:effectLst/>
                        <a:latin typeface="Times New Roman"/>
                        <a:ea typeface="Times New Roman"/>
                      </a:endParaRPr>
                    </a:p>
                  </a:txBody>
                  <a:tcPr marL="7920" marR="7920" marT="792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658218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00" y="173038"/>
            <a:ext cx="9956800" cy="1143000"/>
          </a:xfrm>
        </p:spPr>
        <p:txBody>
          <a:bodyPr/>
          <a:lstStyle/>
          <a:p>
            <a:pPr algn="ctr"/>
            <a:r>
              <a:rPr lang="en-US" dirty="0"/>
              <a:t>CONCLUSION</a:t>
            </a:r>
          </a:p>
        </p:txBody>
      </p:sp>
      <p:sp>
        <p:nvSpPr>
          <p:cNvPr id="3" name="Content Placeholder 2"/>
          <p:cNvSpPr>
            <a:spLocks noGrp="1"/>
          </p:cNvSpPr>
          <p:nvPr>
            <p:ph sz="quarter" idx="1"/>
          </p:nvPr>
        </p:nvSpPr>
        <p:spPr/>
        <p:txBody>
          <a:bodyPr>
            <a:normAutofit/>
          </a:bodyPr>
          <a:lstStyle/>
          <a:p>
            <a:pPr marL="0" indent="0">
              <a:buNone/>
            </a:pPr>
            <a:r>
              <a:rPr lang="en-US" sz="2000" dirty="0"/>
              <a:t>	The</a:t>
            </a:r>
            <a:r>
              <a:rPr lang="en-US" sz="2000" b="1" dirty="0"/>
              <a:t> Tourism Management System </a:t>
            </a:r>
            <a:r>
              <a:rPr lang="en-US" sz="2000" dirty="0"/>
              <a:t>will manage all the shared content effectively. The data shared here will be secure as well as easily available. Manually maintaining record or data of different persons/tours is a difficult job thus here TMS comes in the business where all the data will be managed. Due to this person who really wants to explore the world and places they will be having a platform.</a:t>
            </a:r>
          </a:p>
          <a:p>
            <a:pPr marL="0" indent="0">
              <a:buNone/>
            </a:pPr>
            <a:r>
              <a:rPr lang="en-US" sz="2000" dirty="0"/>
              <a:t>	The system will help maintain good relations with the others also. As system is providing upcoming tours information it keeps you updated with the outer world. The system is easy to use also time efficient.</a:t>
            </a:r>
          </a:p>
        </p:txBody>
      </p:sp>
    </p:spTree>
    <p:extLst>
      <p:ext uri="{BB962C8B-B14F-4D97-AF65-F5344CB8AC3E}">
        <p14:creationId xmlns:p14="http://schemas.microsoft.com/office/powerpoint/2010/main" val="1056380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REFERENCES</a:t>
            </a:r>
          </a:p>
        </p:txBody>
      </p:sp>
      <p:sp>
        <p:nvSpPr>
          <p:cNvPr id="3" name="Content Placeholder 2"/>
          <p:cNvSpPr>
            <a:spLocks noGrp="1"/>
          </p:cNvSpPr>
          <p:nvPr>
            <p:ph sz="quarter" idx="1"/>
          </p:nvPr>
        </p:nvSpPr>
        <p:spPr/>
        <p:txBody>
          <a:bodyPr/>
          <a:lstStyle/>
          <a:p>
            <a:pPr>
              <a:buFont typeface="Wingdings" pitchFamily="2" charset="2"/>
              <a:buChar char="Ø"/>
            </a:pPr>
            <a:r>
              <a:rPr lang="en-US" u="sng" dirty="0">
                <a:hlinkClick r:id="rId2"/>
              </a:rPr>
              <a:t>https://www.efluniversity.ac.in</a:t>
            </a:r>
            <a:endParaRPr lang="en-US" dirty="0"/>
          </a:p>
          <a:p>
            <a:pPr>
              <a:buFont typeface="Wingdings" pitchFamily="2" charset="2"/>
              <a:buChar char="Ø"/>
            </a:pPr>
            <a:r>
              <a:rPr lang="en-US" dirty="0">
                <a:hlinkClick r:id="rId3"/>
              </a:rPr>
              <a:t>https://studyportals.com</a:t>
            </a:r>
            <a:endParaRPr lang="en-US" u="sng" dirty="0"/>
          </a:p>
          <a:p>
            <a:pPr>
              <a:buFont typeface="Wingdings" pitchFamily="2" charset="2"/>
              <a:buChar char="Ø"/>
            </a:pPr>
            <a:r>
              <a:rPr lang="en-US" u="sng" dirty="0">
                <a:hlinkClick r:id="rId4"/>
              </a:rPr>
              <a:t>https://stackoverflow.com</a:t>
            </a:r>
            <a:endParaRPr lang="en-US" u="sng" dirty="0"/>
          </a:p>
          <a:p>
            <a:pPr>
              <a:buFont typeface="Wingdings" pitchFamily="2" charset="2"/>
              <a:buChar char="Ø"/>
            </a:pPr>
            <a:r>
              <a:rPr lang="en-US" u="sng" dirty="0">
                <a:hlinkClick r:id="rId5"/>
              </a:rPr>
              <a:t>https://www.w3schools.com</a:t>
            </a:r>
            <a:endParaRPr lang="en-US" u="sng" dirty="0"/>
          </a:p>
          <a:p>
            <a:pPr>
              <a:buFont typeface="Wingdings" pitchFamily="2" charset="2"/>
              <a:buChar char="Ø"/>
            </a:pPr>
            <a:endParaRPr lang="en-US" u="sng" dirty="0"/>
          </a:p>
          <a:p>
            <a:pPr>
              <a:buFont typeface="Wingdings" pitchFamily="2" charset="2"/>
              <a:buChar char="Ø"/>
            </a:pPr>
            <a:endParaRPr lang="en-US" dirty="0"/>
          </a:p>
          <a:p>
            <a:pPr>
              <a:buFont typeface="Wingdings" pitchFamily="2" charset="2"/>
              <a:buChar char="Ø"/>
            </a:pPr>
            <a:endParaRPr lang="en-US" dirty="0"/>
          </a:p>
          <a:p>
            <a:endParaRPr lang="en-US" dirty="0"/>
          </a:p>
        </p:txBody>
      </p:sp>
    </p:spTree>
    <p:extLst>
      <p:ext uri="{BB962C8B-B14F-4D97-AF65-F5344CB8AC3E}">
        <p14:creationId xmlns:p14="http://schemas.microsoft.com/office/powerpoint/2010/main" val="3567051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55600"/>
            <a:ext cx="9956800" cy="858838"/>
          </a:xfrm>
        </p:spPr>
        <p:txBody>
          <a:bodyPr/>
          <a:lstStyle/>
          <a:p>
            <a:pPr algn="ctr"/>
            <a:r>
              <a:rPr lang="en-US" dirty="0"/>
              <a:t>NEED OF THE SYSTEM</a:t>
            </a:r>
          </a:p>
        </p:txBody>
      </p:sp>
      <p:sp>
        <p:nvSpPr>
          <p:cNvPr id="3" name="Content Placeholder 2"/>
          <p:cNvSpPr>
            <a:spLocks noGrp="1"/>
          </p:cNvSpPr>
          <p:nvPr>
            <p:ph sz="quarter" idx="1"/>
          </p:nvPr>
        </p:nvSpPr>
        <p:spPr/>
        <p:txBody>
          <a:bodyPr/>
          <a:lstStyle/>
          <a:p>
            <a:pPr>
              <a:buFont typeface="Wingdings" pitchFamily="2" charset="2"/>
              <a:buChar char="Ø"/>
            </a:pPr>
            <a:r>
              <a:rPr lang="en-US" dirty="0"/>
              <a:t>To overcome the process of manually sharing of resources.</a:t>
            </a:r>
          </a:p>
          <a:p>
            <a:pPr>
              <a:buFont typeface="Wingdings" pitchFamily="2" charset="2"/>
              <a:buChar char="Ø"/>
            </a:pPr>
            <a:r>
              <a:rPr lang="en-US" dirty="0"/>
              <a:t>All the data/resources are computerized so no need of paper work.</a:t>
            </a:r>
          </a:p>
          <a:p>
            <a:pPr>
              <a:buFont typeface="Wingdings" pitchFamily="2" charset="2"/>
              <a:buChar char="Ø"/>
            </a:pPr>
            <a:r>
              <a:rPr lang="en-US" dirty="0"/>
              <a:t>As it is computerized availability is 24*7.</a:t>
            </a:r>
          </a:p>
          <a:p>
            <a:pPr>
              <a:buFont typeface="Wingdings" pitchFamily="2" charset="2"/>
              <a:buChar char="Ø"/>
            </a:pPr>
            <a:r>
              <a:rPr lang="en-US" dirty="0"/>
              <a:t>Less time consuming.</a:t>
            </a:r>
          </a:p>
          <a:p>
            <a:pPr>
              <a:buFont typeface="Wingdings" pitchFamily="2" charset="2"/>
              <a:buChar char="Ø"/>
            </a:pPr>
            <a:endParaRPr lang="en-US" dirty="0"/>
          </a:p>
        </p:txBody>
      </p:sp>
    </p:spTree>
    <p:extLst>
      <p:ext uri="{BB962C8B-B14F-4D97-AF65-F5344CB8AC3E}">
        <p14:creationId xmlns:p14="http://schemas.microsoft.com/office/powerpoint/2010/main" val="33315339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05667" y="3009433"/>
            <a:ext cx="7766936" cy="1096899"/>
          </a:xfrm>
        </p:spPr>
        <p:txBody>
          <a:bodyPr>
            <a:normAutofit/>
          </a:bodyPr>
          <a:lstStyle/>
          <a:p>
            <a:pPr algn="ctr"/>
            <a:r>
              <a:rPr lang="en-US" sz="4000" b="0" dirty="0"/>
              <a:t>THANK YOU</a:t>
            </a:r>
          </a:p>
        </p:txBody>
      </p:sp>
    </p:spTree>
    <p:extLst>
      <p:ext uri="{BB962C8B-B14F-4D97-AF65-F5344CB8AC3E}">
        <p14:creationId xmlns:p14="http://schemas.microsoft.com/office/powerpoint/2010/main" val="1691118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HARDWARE &amp; SOFTWARE</a:t>
            </a:r>
          </a:p>
        </p:txBody>
      </p:sp>
      <p:sp>
        <p:nvSpPr>
          <p:cNvPr id="3" name="Content Placeholder 2"/>
          <p:cNvSpPr>
            <a:spLocks noGrp="1"/>
          </p:cNvSpPr>
          <p:nvPr>
            <p:ph sz="quarter" idx="1"/>
          </p:nvPr>
        </p:nvSpPr>
        <p:spPr>
          <a:xfrm>
            <a:off x="546934" y="1540457"/>
            <a:ext cx="10812232" cy="4989132"/>
          </a:xfrm>
        </p:spPr>
        <p:txBody>
          <a:bodyPr>
            <a:noAutofit/>
          </a:bodyPr>
          <a:lstStyle/>
          <a:p>
            <a:pPr>
              <a:buFont typeface="Wingdings" pitchFamily="2" charset="2"/>
              <a:buChar char="Ø"/>
            </a:pPr>
            <a:r>
              <a:rPr lang="en-US" b="1" dirty="0"/>
              <a:t>HARDWARE :</a:t>
            </a:r>
          </a:p>
          <a:p>
            <a:pPr lvl="0">
              <a:buFont typeface="Wingdings" pitchFamily="2" charset="2"/>
              <a:buChar char="Ø"/>
            </a:pPr>
            <a:r>
              <a:rPr lang="en-US" dirty="0"/>
              <a:t>Processor                 - 1GHz or Higher</a:t>
            </a:r>
          </a:p>
          <a:p>
            <a:pPr>
              <a:buFont typeface="Wingdings" pitchFamily="2" charset="2"/>
              <a:buChar char="Ø"/>
            </a:pPr>
            <a:r>
              <a:rPr lang="en-IN" dirty="0"/>
              <a:t>RAM                        - 1GB or more</a:t>
            </a:r>
            <a:endParaRPr lang="en-US" dirty="0"/>
          </a:p>
          <a:p>
            <a:pPr>
              <a:buFont typeface="Wingdings" pitchFamily="2" charset="2"/>
              <a:buChar char="Ø"/>
            </a:pPr>
            <a:r>
              <a:rPr lang="en-IN" dirty="0"/>
              <a:t>Hard Disk               - 40GB or more</a:t>
            </a:r>
          </a:p>
          <a:p>
            <a:pPr lvl="0">
              <a:buFont typeface="Wingdings" pitchFamily="2" charset="2"/>
              <a:buChar char="Ø"/>
            </a:pPr>
            <a:r>
              <a:rPr lang="en-US" dirty="0"/>
              <a:t>Monitor                   - Any</a:t>
            </a:r>
          </a:p>
          <a:p>
            <a:pPr marL="0" indent="0">
              <a:buNone/>
            </a:pPr>
            <a:endParaRPr lang="en-US" dirty="0"/>
          </a:p>
          <a:p>
            <a:pPr>
              <a:buFont typeface="Wingdings" pitchFamily="2" charset="2"/>
              <a:buChar char="Ø"/>
            </a:pPr>
            <a:r>
              <a:rPr lang="en-US" b="1" dirty="0"/>
              <a:t>SOFTWARE :</a:t>
            </a:r>
          </a:p>
          <a:p>
            <a:pPr>
              <a:buFont typeface="Wingdings" pitchFamily="2" charset="2"/>
              <a:buChar char="Ø"/>
            </a:pPr>
            <a:r>
              <a:rPr lang="en-IN" dirty="0"/>
              <a:t>Operating System- Windows </a:t>
            </a:r>
            <a:r>
              <a:rPr lang="en-US" dirty="0"/>
              <a:t>,Linux</a:t>
            </a:r>
          </a:p>
          <a:p>
            <a:pPr>
              <a:buFont typeface="Wingdings" pitchFamily="2" charset="2"/>
              <a:buChar char="Ø"/>
            </a:pPr>
            <a:r>
              <a:rPr lang="en-IN" dirty="0"/>
              <a:t>Front End             - HTML5</a:t>
            </a:r>
            <a:r>
              <a:rPr lang="en-US" dirty="0"/>
              <a:t> ,CSS ,BOOTSTRAP, JAVASCRIPT</a:t>
            </a:r>
          </a:p>
          <a:p>
            <a:pPr>
              <a:buFont typeface="Wingdings" pitchFamily="2" charset="2"/>
              <a:buChar char="Ø"/>
            </a:pPr>
            <a:r>
              <a:rPr lang="en-IN" dirty="0"/>
              <a:t>Back End              - </a:t>
            </a:r>
            <a:r>
              <a:rPr lang="en-US" dirty="0"/>
              <a:t>PHP, </a:t>
            </a:r>
            <a:r>
              <a:rPr lang="en-IN" dirty="0"/>
              <a:t>My </a:t>
            </a:r>
            <a:r>
              <a:rPr lang="en-IN"/>
              <a:t>SQL as database</a:t>
            </a:r>
            <a:endParaRPr lang="en-US" dirty="0"/>
          </a:p>
          <a:p>
            <a:pPr>
              <a:buFont typeface="Wingdings" pitchFamily="2" charset="2"/>
              <a:buChar char="Ø"/>
            </a:pPr>
            <a:endParaRPr lang="en-US" dirty="0"/>
          </a:p>
        </p:txBody>
      </p:sp>
    </p:spTree>
    <p:extLst>
      <p:ext uri="{BB962C8B-B14F-4D97-AF65-F5344CB8AC3E}">
        <p14:creationId xmlns:p14="http://schemas.microsoft.com/office/powerpoint/2010/main" val="2491488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FEATURES</a:t>
            </a:r>
          </a:p>
        </p:txBody>
      </p:sp>
      <p:sp>
        <p:nvSpPr>
          <p:cNvPr id="3" name="Content Placeholder 2"/>
          <p:cNvSpPr>
            <a:spLocks noGrp="1"/>
          </p:cNvSpPr>
          <p:nvPr>
            <p:ph sz="quarter" idx="1"/>
          </p:nvPr>
        </p:nvSpPr>
        <p:spPr/>
        <p:txBody>
          <a:bodyPr/>
          <a:lstStyle/>
          <a:p>
            <a:pPr>
              <a:buFont typeface="Wingdings" pitchFamily="2" charset="2"/>
              <a:buChar char="Ø"/>
            </a:pPr>
            <a:r>
              <a:rPr lang="en-US" dirty="0"/>
              <a:t>At one place teachers will have an access to other college’s resources/contents.</a:t>
            </a:r>
          </a:p>
          <a:p>
            <a:pPr>
              <a:buFont typeface="Wingdings" pitchFamily="2" charset="2"/>
              <a:buChar char="Ø"/>
            </a:pPr>
            <a:r>
              <a:rPr lang="en-US" dirty="0"/>
              <a:t>One can upload any upcoming event/competition information regarding education to let other’s know about it.</a:t>
            </a:r>
          </a:p>
          <a:p>
            <a:pPr>
              <a:buFont typeface="Wingdings" pitchFamily="2" charset="2"/>
              <a:buChar char="Ø"/>
            </a:pPr>
            <a:r>
              <a:rPr lang="en-US" dirty="0"/>
              <a:t>The process of sharing resources is faster than manually sharing data.</a:t>
            </a:r>
          </a:p>
          <a:p>
            <a:pPr>
              <a:buFont typeface="Wingdings" pitchFamily="2" charset="2"/>
              <a:buChar char="Ø"/>
            </a:pPr>
            <a:r>
              <a:rPr lang="en-US" dirty="0"/>
              <a:t>Less time consuming compared to manually searching for data.</a:t>
            </a:r>
          </a:p>
          <a:p>
            <a:pPr>
              <a:buFont typeface="Wingdings" pitchFamily="2" charset="2"/>
              <a:buChar char="Ø"/>
            </a:pPr>
            <a:r>
              <a:rPr lang="en-US" dirty="0"/>
              <a:t>Responsive design.</a:t>
            </a:r>
          </a:p>
          <a:p>
            <a:pPr>
              <a:buFont typeface="Wingdings" pitchFamily="2" charset="2"/>
              <a:buChar char="Ø"/>
            </a:pPr>
            <a:r>
              <a:rPr lang="en-US" dirty="0"/>
              <a:t>No paper work.</a:t>
            </a:r>
          </a:p>
          <a:p>
            <a:pPr>
              <a:buFont typeface="Wingdings" pitchFamily="2" charset="2"/>
              <a:buChar char="Ø"/>
            </a:pPr>
            <a:r>
              <a:rPr lang="en-US" dirty="0"/>
              <a:t>Easy and effective to use.</a:t>
            </a:r>
          </a:p>
        </p:txBody>
      </p:sp>
    </p:spTree>
    <p:extLst>
      <p:ext uri="{BB962C8B-B14F-4D97-AF65-F5344CB8AC3E}">
        <p14:creationId xmlns:p14="http://schemas.microsoft.com/office/powerpoint/2010/main" val="1953014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5252" y="0"/>
            <a:ext cx="9956800" cy="528638"/>
          </a:xfrm>
        </p:spPr>
        <p:txBody>
          <a:bodyPr>
            <a:noAutofit/>
          </a:bodyPr>
          <a:lstStyle/>
          <a:p>
            <a:pPr algn="ctr"/>
            <a:r>
              <a:rPr lang="en-US" dirty="0"/>
              <a:t>E-R DIAGRAM</a:t>
            </a:r>
          </a:p>
        </p:txBody>
      </p:sp>
      <p:sp>
        <p:nvSpPr>
          <p:cNvPr id="14" name="Rectangle 12"/>
          <p:cNvSpPr>
            <a:spLocks noChangeArrowheads="1"/>
          </p:cNvSpPr>
          <p:nvPr/>
        </p:nvSpPr>
        <p:spPr bwMode="auto">
          <a:xfrm>
            <a:off x="1955800" y="30861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3"/>
          <p:cNvSpPr>
            <a:spLocks noChangeArrowheads="1"/>
          </p:cNvSpPr>
          <p:nvPr/>
        </p:nvSpPr>
        <p:spPr bwMode="auto">
          <a:xfrm>
            <a:off x="1955800" y="30861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 name="Rectangle 15"/>
          <p:cNvSpPr>
            <a:spLocks noChangeArrowheads="1"/>
          </p:cNvSpPr>
          <p:nvPr/>
        </p:nvSpPr>
        <p:spPr bwMode="auto">
          <a:xfrm>
            <a:off x="1955800" y="30861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026" name="Picture 2" descr="C:\Users\Mr Pratik\Documents\Zapya\Photo\ACN_ER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330" y="493486"/>
            <a:ext cx="10409899" cy="6154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019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5307" y="414708"/>
            <a:ext cx="10238704" cy="6192153"/>
          </a:xfrm>
          <a:prstGeom prst="rect">
            <a:avLst/>
          </a:prstGeom>
          <a:noFill/>
          <a:ln>
            <a:noFill/>
          </a:ln>
        </p:spPr>
      </p:pic>
    </p:spTree>
    <p:extLst>
      <p:ext uri="{BB962C8B-B14F-4D97-AF65-F5344CB8AC3E}">
        <p14:creationId xmlns:p14="http://schemas.microsoft.com/office/powerpoint/2010/main" val="40621565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TM03457464[[fn=Dividend]]</Template>
  <TotalTime>112</TotalTime>
  <Words>1661</Words>
  <Application>Microsoft Office PowerPoint</Application>
  <PresentationFormat>Widescreen</PresentationFormat>
  <Paragraphs>544</Paragraphs>
  <Slides>50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50</vt:i4>
      </vt:variant>
    </vt:vector>
  </HeadingPairs>
  <TitlesOfParts>
    <vt:vector size="58" baseType="lpstr">
      <vt:lpstr>Arial</vt:lpstr>
      <vt:lpstr>Calibri</vt:lpstr>
      <vt:lpstr>Century Schoolbook</vt:lpstr>
      <vt:lpstr>Segoe UI Semibold</vt:lpstr>
      <vt:lpstr>Times New Roman</vt:lpstr>
      <vt:lpstr>Wingdings</vt:lpstr>
      <vt:lpstr>Wingdings 2</vt:lpstr>
      <vt:lpstr>Oriel</vt:lpstr>
      <vt:lpstr>TOURISM MANAGEMENT SYSTEM(TMS) (Admin Module)</vt:lpstr>
      <vt:lpstr>INDEX</vt:lpstr>
      <vt:lpstr>INTRODUCTION</vt:lpstr>
      <vt:lpstr>EXISTING SYSTEM</vt:lpstr>
      <vt:lpstr>NEED OF THE SYSTEM</vt:lpstr>
      <vt:lpstr>HARDWARE &amp; SOFTWARE</vt:lpstr>
      <vt:lpstr>FEATURES</vt:lpstr>
      <vt:lpstr>E-R DIAGRAM</vt:lpstr>
      <vt:lpstr>PowerPoint Presentation</vt:lpstr>
      <vt:lpstr>PowerPoint Presentation</vt:lpstr>
      <vt:lpstr>COMPONENT DIAGRAM</vt:lpstr>
      <vt:lpstr>PowerPoint Presentation</vt:lpstr>
      <vt:lpstr>DATA DICTIONARY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TEST CASES</vt:lpstr>
      <vt:lpstr>PowerPoint Presentation</vt:lpstr>
      <vt:lpstr>PowerPoint Presentation</vt:lpstr>
      <vt:lpstr>PowerPoint Presentation</vt:lpstr>
      <vt:lpstr>CONCLUSION</vt:lpstr>
      <vt:lpstr>REFERENCES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TOURISM MANAGEMENT SYSTEM(TMS) (Admin Module)</dc:title>
  <dc:creator>Ram Kumawat</dc:creator>
  <cp:lastModifiedBy>Ram Kumawat</cp:lastModifiedBy>
  <cp:revision>12</cp:revision>
  <dcterms:modified xsi:type="dcterms:W3CDTF">2024-05-14T08:31:50Z</dcterms:modified>
</cp:coreProperties>
</file>